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B4E2F62-BE24-457E-9CA7-A73170BE70A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8"/>
            <p14:sldId id="264"/>
            <p14:sldId id="265"/>
          </p14:sldIdLst>
        </p14:section>
        <p14:section name="Untitled Section" id="{8BF9BA1A-EAA4-4FA0-8FB5-01BEC6D981B7}">
          <p14:sldIdLst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586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653" y="75777"/>
            <a:ext cx="256032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pic>
        <p:nvPicPr>
          <p:cNvPr id="3" name="Image 0" descr="C:/Users/RameshBabu/Desktop/deck_assets/brandomania-logo-full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5533" y="167217"/>
            <a:ext cx="2194560" cy="64008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B5E614F-06B8-AD7F-02F6-7DE190FA9DA8}"/>
              </a:ext>
            </a:extLst>
          </p:cNvPr>
          <p:cNvGrpSpPr/>
          <p:nvPr/>
        </p:nvGrpSpPr>
        <p:grpSpPr>
          <a:xfrm>
            <a:off x="6598073" y="2919308"/>
            <a:ext cx="2468880" cy="457200"/>
            <a:chOff x="6675120" y="296333"/>
            <a:chExt cx="2468880" cy="457200"/>
          </a:xfrm>
        </p:grpSpPr>
        <p:sp>
          <p:nvSpPr>
            <p:cNvPr id="4" name="Shape 1"/>
            <p:cNvSpPr/>
            <p:nvPr/>
          </p:nvSpPr>
          <p:spPr>
            <a:xfrm>
              <a:off x="6675120" y="296333"/>
              <a:ext cx="2468880" cy="457200"/>
            </a:xfrm>
            <a:prstGeom prst="roundRect">
              <a:avLst>
                <a:gd name="adj" fmla="val 50000"/>
              </a:avLst>
            </a:prstGeom>
            <a:solidFill>
              <a:srgbClr val="222222"/>
            </a:solidFill>
            <a:ln w="12700">
              <a:solidFill>
                <a:srgbClr val="444444"/>
              </a:solidFill>
              <a:prstDash val="solid"/>
            </a:ln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5" name="Text 2"/>
            <p:cNvSpPr/>
            <p:nvPr/>
          </p:nvSpPr>
          <p:spPr>
            <a:xfrm>
              <a:off x="6675120" y="296333"/>
              <a:ext cx="2468880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AGENCY CREDENTIALS · 2026</a:t>
              </a:r>
              <a:endParaRPr lang="en-US" sz="900" dirty="0"/>
            </a:p>
          </p:txBody>
        </p:sp>
      </p:grpSp>
      <p:sp>
        <p:nvSpPr>
          <p:cNvPr id="6" name="Text 3"/>
          <p:cNvSpPr/>
          <p:nvPr/>
        </p:nvSpPr>
        <p:spPr>
          <a:xfrm>
            <a:off x="0" y="99441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INTEGRATED MARKETING &amp; BRAND STRATEGY</a:t>
            </a:r>
            <a:endParaRPr lang="en-US" sz="2400" b="1" dirty="0"/>
          </a:p>
        </p:txBody>
      </p:sp>
      <p:sp>
        <p:nvSpPr>
          <p:cNvPr id="7" name="Text 4"/>
          <p:cNvSpPr/>
          <p:nvPr/>
        </p:nvSpPr>
        <p:spPr>
          <a:xfrm>
            <a:off x="44026" y="1241001"/>
            <a:ext cx="8854441" cy="133074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Building Brands</a:t>
            </a:r>
            <a:endParaRPr lang="en-US" sz="3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Drive Real Growth.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44026" y="2479041"/>
            <a:ext cx="8686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BBBBBB"/>
                </a:solidFill>
                <a:highlight>
                  <a:srgbClr val="FF0000"/>
                </a:highlight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Hyderabad's premier integrated agency where human creativity, brand architecture, and AI-powered performance intersect to create category leaders.</a:t>
            </a:r>
            <a:endParaRPr lang="en-US" sz="1400" dirty="0">
              <a:highlight>
                <a:srgbClr val="FF0000"/>
              </a:highlight>
            </a:endParaRPr>
          </a:p>
        </p:txBody>
      </p:sp>
      <p:sp>
        <p:nvSpPr>
          <p:cNvPr id="9" name="Shape 6"/>
          <p:cNvSpPr/>
          <p:nvPr/>
        </p:nvSpPr>
        <p:spPr>
          <a:xfrm>
            <a:off x="77047" y="3542454"/>
            <a:ext cx="1696209" cy="525779"/>
          </a:xfrm>
          <a:prstGeom prst="roundRect">
            <a:avLst>
              <a:gd name="adj" fmla="val 48889"/>
            </a:avLst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7"/>
          <p:cNvSpPr/>
          <p:nvPr/>
        </p:nvSpPr>
        <p:spPr>
          <a:xfrm>
            <a:off x="77047" y="3542454"/>
            <a:ext cx="1696209" cy="52577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Brand Strategy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1900471" y="3542454"/>
            <a:ext cx="1696209" cy="525779"/>
          </a:xfrm>
          <a:prstGeom prst="roundRect">
            <a:avLst>
              <a:gd name="adj" fmla="val 48889"/>
            </a:avLst>
          </a:prstGeom>
          <a:solidFill>
            <a:srgbClr val="C00000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12" name="Text 9"/>
          <p:cNvSpPr/>
          <p:nvPr/>
        </p:nvSpPr>
        <p:spPr>
          <a:xfrm>
            <a:off x="1900471" y="3542454"/>
            <a:ext cx="1696209" cy="52577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 Digital Marketing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723896" y="3542454"/>
            <a:ext cx="1696209" cy="525779"/>
          </a:xfrm>
          <a:prstGeom prst="roundRect">
            <a:avLst>
              <a:gd name="adj" fmla="val 48889"/>
            </a:avLst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1"/>
          <p:cNvSpPr/>
          <p:nvPr/>
        </p:nvSpPr>
        <p:spPr>
          <a:xfrm>
            <a:off x="3723896" y="3542454"/>
            <a:ext cx="1696209" cy="52577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Integrated Campaigns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547320" y="3542454"/>
            <a:ext cx="1696209" cy="525779"/>
          </a:xfrm>
          <a:prstGeom prst="roundRect">
            <a:avLst>
              <a:gd name="adj" fmla="val 48889"/>
            </a:avLst>
          </a:prstGeom>
          <a:solidFill>
            <a:srgbClr val="C00000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3"/>
          <p:cNvSpPr/>
          <p:nvPr/>
        </p:nvSpPr>
        <p:spPr>
          <a:xfrm>
            <a:off x="5547320" y="3542454"/>
            <a:ext cx="1696209" cy="52577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Creative Design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7370744" y="3542454"/>
            <a:ext cx="1696209" cy="525779"/>
          </a:xfrm>
          <a:prstGeom prst="roundRect">
            <a:avLst>
              <a:gd name="adj" fmla="val 48889"/>
            </a:avLst>
          </a:prstGeom>
          <a:solidFill>
            <a:srgbClr val="1A1A1A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5"/>
          <p:cNvSpPr/>
          <p:nvPr/>
        </p:nvSpPr>
        <p:spPr>
          <a:xfrm>
            <a:off x="7370744" y="3542454"/>
            <a:ext cx="1696209" cy="52577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CCCCC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Web &amp; Technology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6492240" y="4517813"/>
            <a:ext cx="2406227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WWW.BRANDOMANIA.IN</a:t>
            </a:r>
            <a:endParaRPr lang="en-US" sz="1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120" y="1651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CLIENT ENDORSEMENTS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71120" y="439420"/>
            <a:ext cx="10515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Our Partners Say.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1120" y="103378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Long-term relationships built on measurable commercial performance.</a:t>
            </a:r>
            <a:endParaRPr lang="en-US" sz="12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53F0C2F-D9B4-2AEE-972B-96813A4965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" y="1443982"/>
            <a:ext cx="8679180" cy="35401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DF3ECAB2-7B50-25AA-4515-F66D5EB91601}"/>
              </a:ext>
            </a:extLst>
          </p:cNvPr>
          <p:cNvGrpSpPr/>
          <p:nvPr/>
        </p:nvGrpSpPr>
        <p:grpSpPr>
          <a:xfrm>
            <a:off x="121920" y="1645920"/>
            <a:ext cx="1640898" cy="1643380"/>
            <a:chOff x="121920" y="1645920"/>
            <a:chExt cx="2011680" cy="2057400"/>
          </a:xfrm>
        </p:grpSpPr>
        <p:sp>
          <p:nvSpPr>
            <p:cNvPr id="5" name="Shape 3"/>
            <p:cNvSpPr/>
            <p:nvPr/>
          </p:nvSpPr>
          <p:spPr>
            <a:xfrm>
              <a:off x="121920" y="164592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Shape 4"/>
            <p:cNvSpPr/>
            <p:nvPr/>
          </p:nvSpPr>
          <p:spPr>
            <a:xfrm>
              <a:off x="263418" y="1839610"/>
              <a:ext cx="558837" cy="400670"/>
            </a:xfrm>
            <a:prstGeom prst="roundRect">
              <a:avLst>
                <a:gd name="adj" fmla="val 22857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 6"/>
            <p:cNvSpPr/>
            <p:nvPr/>
          </p:nvSpPr>
          <p:spPr>
            <a:xfrm>
              <a:off x="304800" y="224028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Discovery Audit</a:t>
              </a:r>
              <a:endParaRPr lang="en-US" sz="1000" b="1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304800" y="269748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6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In-depth brand, market, and consumer perception audit to identify real commercial growth vectors.</a:t>
              </a:r>
              <a:endParaRPr lang="en-US" sz="600" b="1" dirty="0"/>
            </a:p>
          </p:txBody>
        </p:sp>
      </p:grpSp>
      <p:sp>
        <p:nvSpPr>
          <p:cNvPr id="2" name="Text 0"/>
          <p:cNvSpPr/>
          <p:nvPr/>
        </p:nvSpPr>
        <p:spPr>
          <a:xfrm>
            <a:off x="121920" y="457200"/>
            <a:ext cx="558137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METHODOLOGY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21920" y="731520"/>
            <a:ext cx="64185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10-Step Growth Engine.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21920" y="1325880"/>
            <a:ext cx="64185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structured, data-tested roadmap from diagnostic audit to market scale.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72320" y="1822986"/>
            <a:ext cx="402604" cy="2695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950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D857282-A25B-989E-8EEC-36C336975E3F}"/>
              </a:ext>
            </a:extLst>
          </p:cNvPr>
          <p:cNvGrpSpPr/>
          <p:nvPr/>
        </p:nvGrpSpPr>
        <p:grpSpPr>
          <a:xfrm>
            <a:off x="1858542" y="1645920"/>
            <a:ext cx="1732910" cy="1643380"/>
            <a:chOff x="2279904" y="1645920"/>
            <a:chExt cx="2011680" cy="2057400"/>
          </a:xfrm>
        </p:grpSpPr>
        <p:sp>
          <p:nvSpPr>
            <p:cNvPr id="10" name="Shape 8"/>
            <p:cNvSpPr/>
            <p:nvPr/>
          </p:nvSpPr>
          <p:spPr>
            <a:xfrm>
              <a:off x="2279904" y="164592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Shape 9"/>
            <p:cNvSpPr/>
            <p:nvPr/>
          </p:nvSpPr>
          <p:spPr>
            <a:xfrm>
              <a:off x="2462784" y="1828800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Text 10"/>
            <p:cNvSpPr/>
            <p:nvPr/>
          </p:nvSpPr>
          <p:spPr>
            <a:xfrm>
              <a:off x="2390709" y="1828800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02</a:t>
              </a:r>
              <a:endParaRPr lang="en-US" sz="95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2462784" y="224028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Market Research</a:t>
              </a:r>
              <a:endParaRPr lang="en-US" sz="10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2462784" y="269748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Quantitative and qualitative competitive landscape mapping to isolate whitespace opportunities.</a:t>
              </a:r>
              <a:endParaRPr lang="en-US" sz="700" b="1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C6995C9-DE38-2CE6-B56E-1A9F6A61D4D0}"/>
              </a:ext>
            </a:extLst>
          </p:cNvPr>
          <p:cNvGrpSpPr/>
          <p:nvPr/>
        </p:nvGrpSpPr>
        <p:grpSpPr>
          <a:xfrm>
            <a:off x="3694971" y="1645920"/>
            <a:ext cx="1754861" cy="1643380"/>
            <a:chOff x="4384156" y="1645920"/>
            <a:chExt cx="2065412" cy="2057400"/>
          </a:xfrm>
        </p:grpSpPr>
        <p:sp>
          <p:nvSpPr>
            <p:cNvPr id="15" name="Shape 13"/>
            <p:cNvSpPr/>
            <p:nvPr/>
          </p:nvSpPr>
          <p:spPr>
            <a:xfrm>
              <a:off x="4437888" y="164592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6" name="Shape 14"/>
            <p:cNvSpPr/>
            <p:nvPr/>
          </p:nvSpPr>
          <p:spPr>
            <a:xfrm>
              <a:off x="4498930" y="1824524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7" name="Text 15"/>
            <p:cNvSpPr/>
            <p:nvPr/>
          </p:nvSpPr>
          <p:spPr>
            <a:xfrm>
              <a:off x="4384156" y="1824523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03</a:t>
              </a:r>
              <a:endParaRPr lang="en-US" sz="95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4620768" y="224028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Brand Strategy</a:t>
              </a:r>
              <a:endParaRPr lang="en-US" sz="100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4620768" y="269748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Positioning matrix, value propositions, and core messaging frameworks aligned to revenue goals.</a:t>
              </a:r>
              <a:endParaRPr lang="en-US" sz="700" b="1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0FE0F5D-199C-E0FA-0AB9-DCFB04D83744}"/>
              </a:ext>
            </a:extLst>
          </p:cNvPr>
          <p:cNvGrpSpPr/>
          <p:nvPr/>
        </p:nvGrpSpPr>
        <p:grpSpPr>
          <a:xfrm>
            <a:off x="5553353" y="1645920"/>
            <a:ext cx="1786121" cy="1643380"/>
            <a:chOff x="6568115" y="1645920"/>
            <a:chExt cx="2164908" cy="2057400"/>
          </a:xfrm>
        </p:grpSpPr>
        <p:sp>
          <p:nvSpPr>
            <p:cNvPr id="20" name="Shape 18"/>
            <p:cNvSpPr/>
            <p:nvPr/>
          </p:nvSpPr>
          <p:spPr>
            <a:xfrm>
              <a:off x="6595871" y="164592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21" name="Shape 19"/>
            <p:cNvSpPr/>
            <p:nvPr/>
          </p:nvSpPr>
          <p:spPr>
            <a:xfrm>
              <a:off x="6653280" y="1832684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2" name="Text 20"/>
            <p:cNvSpPr/>
            <p:nvPr/>
          </p:nvSpPr>
          <p:spPr>
            <a:xfrm>
              <a:off x="6568115" y="1823922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04</a:t>
              </a:r>
              <a:endParaRPr lang="en-US" sz="95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6623449" y="2247134"/>
              <a:ext cx="2109574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9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Campaign Architecture</a:t>
              </a:r>
              <a:endParaRPr lang="en-US" sz="9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6778752" y="269748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Omnichannel channel mix, funnel design, budget allocation, and attribution planning.</a:t>
              </a:r>
              <a:endParaRPr lang="en-US" sz="700" b="1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C57687C-0F6C-F725-4D33-62BD36CFD728}"/>
              </a:ext>
            </a:extLst>
          </p:cNvPr>
          <p:cNvGrpSpPr/>
          <p:nvPr/>
        </p:nvGrpSpPr>
        <p:grpSpPr>
          <a:xfrm>
            <a:off x="7321604" y="1645920"/>
            <a:ext cx="1753818" cy="1643380"/>
            <a:chOff x="8733148" y="1645920"/>
            <a:chExt cx="2032388" cy="2057400"/>
          </a:xfrm>
        </p:grpSpPr>
        <p:sp>
          <p:nvSpPr>
            <p:cNvPr id="25" name="Shape 23"/>
            <p:cNvSpPr/>
            <p:nvPr/>
          </p:nvSpPr>
          <p:spPr>
            <a:xfrm>
              <a:off x="8753856" y="164592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6" name="Shape 24"/>
            <p:cNvSpPr/>
            <p:nvPr/>
          </p:nvSpPr>
          <p:spPr>
            <a:xfrm>
              <a:off x="8816777" y="1836569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7" name="Text 25"/>
            <p:cNvSpPr/>
            <p:nvPr/>
          </p:nvSpPr>
          <p:spPr>
            <a:xfrm>
              <a:off x="8733148" y="1824524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05</a:t>
              </a:r>
              <a:endParaRPr lang="en-US" sz="950" dirty="0"/>
            </a:p>
          </p:txBody>
        </p:sp>
        <p:sp>
          <p:nvSpPr>
            <p:cNvPr id="28" name="Text 26"/>
            <p:cNvSpPr/>
            <p:nvPr/>
          </p:nvSpPr>
          <p:spPr>
            <a:xfrm>
              <a:off x="8936736" y="224028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Creative Direction</a:t>
              </a:r>
              <a:endParaRPr lang="en-US" sz="1000" dirty="0"/>
            </a:p>
          </p:txBody>
        </p:sp>
        <p:sp>
          <p:nvSpPr>
            <p:cNvPr id="29" name="Text 27"/>
            <p:cNvSpPr/>
            <p:nvPr/>
          </p:nvSpPr>
          <p:spPr>
            <a:xfrm>
              <a:off x="8936736" y="269748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High-impact visual ideation, copy crafting, and multi-format production of campaign assets.</a:t>
              </a:r>
              <a:endParaRPr lang="en-US" sz="700" b="1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D3813E2-FB0E-9B06-7514-4542AB271A40}"/>
              </a:ext>
            </a:extLst>
          </p:cNvPr>
          <p:cNvGrpSpPr/>
          <p:nvPr/>
        </p:nvGrpSpPr>
        <p:grpSpPr>
          <a:xfrm>
            <a:off x="121921" y="3406141"/>
            <a:ext cx="1640898" cy="1643380"/>
            <a:chOff x="121920" y="3840480"/>
            <a:chExt cx="2011680" cy="2057400"/>
          </a:xfrm>
        </p:grpSpPr>
        <p:sp>
          <p:nvSpPr>
            <p:cNvPr id="30" name="Shape 28"/>
            <p:cNvSpPr/>
            <p:nvPr/>
          </p:nvSpPr>
          <p:spPr>
            <a:xfrm>
              <a:off x="121920" y="384048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1" name="Shape 29"/>
            <p:cNvSpPr/>
            <p:nvPr/>
          </p:nvSpPr>
          <p:spPr>
            <a:xfrm>
              <a:off x="304800" y="4023360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141414"/>
            </a:solidFill>
            <a:ln w="12700">
              <a:solidFill>
                <a:srgbClr val="141414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2" name="Text 30"/>
            <p:cNvSpPr/>
            <p:nvPr/>
          </p:nvSpPr>
          <p:spPr>
            <a:xfrm>
              <a:off x="304800" y="4023360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06</a:t>
              </a:r>
              <a:endParaRPr lang="en-US" sz="950" dirty="0"/>
            </a:p>
          </p:txBody>
        </p:sp>
        <p:sp>
          <p:nvSpPr>
            <p:cNvPr id="33" name="Text 31"/>
            <p:cNvSpPr/>
            <p:nvPr/>
          </p:nvSpPr>
          <p:spPr>
            <a:xfrm>
              <a:off x="304800" y="443484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Precision Execution</a:t>
              </a:r>
              <a:endParaRPr lang="en-US" sz="1000" dirty="0"/>
            </a:p>
          </p:txBody>
        </p:sp>
        <p:sp>
          <p:nvSpPr>
            <p:cNvPr id="34" name="Text 32"/>
            <p:cNvSpPr/>
            <p:nvPr/>
          </p:nvSpPr>
          <p:spPr>
            <a:xfrm>
              <a:off x="304800" y="489204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Simultaneous deployment across digital, OOH, print, PR, and programmatic channels.</a:t>
              </a:r>
              <a:endParaRPr lang="en-US" sz="700" b="1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E6C30D5-6924-A3E6-48C6-828C06C3D026}"/>
              </a:ext>
            </a:extLst>
          </p:cNvPr>
          <p:cNvGrpSpPr/>
          <p:nvPr/>
        </p:nvGrpSpPr>
        <p:grpSpPr>
          <a:xfrm>
            <a:off x="1858542" y="3406140"/>
            <a:ext cx="1732910" cy="1643381"/>
            <a:chOff x="2279904" y="3840480"/>
            <a:chExt cx="2011680" cy="2057400"/>
          </a:xfrm>
        </p:grpSpPr>
        <p:sp>
          <p:nvSpPr>
            <p:cNvPr id="35" name="Shape 33"/>
            <p:cNvSpPr/>
            <p:nvPr/>
          </p:nvSpPr>
          <p:spPr>
            <a:xfrm>
              <a:off x="2279904" y="384048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6" name="Shape 34"/>
            <p:cNvSpPr/>
            <p:nvPr/>
          </p:nvSpPr>
          <p:spPr>
            <a:xfrm>
              <a:off x="2462784" y="4023360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141414"/>
            </a:solidFill>
            <a:ln w="12700">
              <a:solidFill>
                <a:srgbClr val="141414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7" name="Text 35"/>
            <p:cNvSpPr/>
            <p:nvPr/>
          </p:nvSpPr>
          <p:spPr>
            <a:xfrm>
              <a:off x="2462784" y="4023360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07</a:t>
              </a:r>
              <a:endParaRPr lang="en-US" sz="950" dirty="0"/>
            </a:p>
          </p:txBody>
        </p:sp>
        <p:sp>
          <p:nvSpPr>
            <p:cNvPr id="38" name="Text 36"/>
            <p:cNvSpPr/>
            <p:nvPr/>
          </p:nvSpPr>
          <p:spPr>
            <a:xfrm>
              <a:off x="2462784" y="443484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AI Optimization</a:t>
              </a:r>
              <a:endParaRPr lang="en-US" sz="1000" dirty="0"/>
            </a:p>
          </p:txBody>
        </p:sp>
        <p:sp>
          <p:nvSpPr>
            <p:cNvPr id="39" name="Text 37"/>
            <p:cNvSpPr/>
            <p:nvPr/>
          </p:nvSpPr>
          <p:spPr>
            <a:xfrm>
              <a:off x="2462784" y="489204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Daily machine-learning bid adjustments, creative variant testing, and audience refinement.</a:t>
              </a:r>
              <a:endParaRPr lang="en-US" sz="700" b="1" dirty="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B9409A4-D1C0-2E6E-02D3-0DE1FFE460D7}"/>
              </a:ext>
            </a:extLst>
          </p:cNvPr>
          <p:cNvGrpSpPr/>
          <p:nvPr/>
        </p:nvGrpSpPr>
        <p:grpSpPr>
          <a:xfrm>
            <a:off x="3694971" y="3410089"/>
            <a:ext cx="1754861" cy="1639432"/>
            <a:chOff x="4437888" y="3840480"/>
            <a:chExt cx="2011680" cy="2057400"/>
          </a:xfrm>
        </p:grpSpPr>
        <p:sp>
          <p:nvSpPr>
            <p:cNvPr id="40" name="Shape 38"/>
            <p:cNvSpPr/>
            <p:nvPr/>
          </p:nvSpPr>
          <p:spPr>
            <a:xfrm>
              <a:off x="4437888" y="384048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1" name="Shape 39"/>
            <p:cNvSpPr/>
            <p:nvPr/>
          </p:nvSpPr>
          <p:spPr>
            <a:xfrm>
              <a:off x="4620768" y="4023360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141414"/>
            </a:solidFill>
            <a:ln w="12700">
              <a:solidFill>
                <a:srgbClr val="141414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2" name="Text 40"/>
            <p:cNvSpPr/>
            <p:nvPr/>
          </p:nvSpPr>
          <p:spPr>
            <a:xfrm>
              <a:off x="4620768" y="4023360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08</a:t>
              </a:r>
              <a:endParaRPr lang="en-US" sz="950" dirty="0"/>
            </a:p>
          </p:txBody>
        </p:sp>
        <p:sp>
          <p:nvSpPr>
            <p:cNvPr id="43" name="Text 41"/>
            <p:cNvSpPr/>
            <p:nvPr/>
          </p:nvSpPr>
          <p:spPr>
            <a:xfrm>
              <a:off x="4620768" y="443484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KPI Reporting</a:t>
              </a:r>
              <a:endParaRPr lang="en-US" sz="1000" dirty="0"/>
            </a:p>
          </p:txBody>
        </p:sp>
        <p:sp>
          <p:nvSpPr>
            <p:cNvPr id="44" name="Text 42"/>
            <p:cNvSpPr/>
            <p:nvPr/>
          </p:nvSpPr>
          <p:spPr>
            <a:xfrm>
              <a:off x="4620768" y="489204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100% transparent dashboard reporting tracking ROAS, CAC, lead velocity, and brand lift.</a:t>
              </a:r>
              <a:endParaRPr lang="en-US" sz="700" b="1" dirty="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83E5469-6DA1-EECB-B9FB-D19B19C0D946}"/>
              </a:ext>
            </a:extLst>
          </p:cNvPr>
          <p:cNvGrpSpPr/>
          <p:nvPr/>
        </p:nvGrpSpPr>
        <p:grpSpPr>
          <a:xfrm>
            <a:off x="5555542" y="3410089"/>
            <a:ext cx="1690276" cy="1643381"/>
            <a:chOff x="6595872" y="3840480"/>
            <a:chExt cx="2011680" cy="2057400"/>
          </a:xfrm>
        </p:grpSpPr>
        <p:sp>
          <p:nvSpPr>
            <p:cNvPr id="45" name="Shape 43"/>
            <p:cNvSpPr/>
            <p:nvPr/>
          </p:nvSpPr>
          <p:spPr>
            <a:xfrm>
              <a:off x="6595872" y="384048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6" name="Shape 44"/>
            <p:cNvSpPr/>
            <p:nvPr/>
          </p:nvSpPr>
          <p:spPr>
            <a:xfrm>
              <a:off x="6778752" y="4023360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141414"/>
            </a:solidFill>
            <a:ln w="12700">
              <a:solidFill>
                <a:srgbClr val="141414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7" name="Text 45"/>
            <p:cNvSpPr/>
            <p:nvPr/>
          </p:nvSpPr>
          <p:spPr>
            <a:xfrm>
              <a:off x="6778752" y="4023360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09</a:t>
              </a:r>
              <a:endParaRPr lang="en-US" sz="950" dirty="0"/>
            </a:p>
          </p:txBody>
        </p:sp>
        <p:sp>
          <p:nvSpPr>
            <p:cNvPr id="48" name="Text 46"/>
            <p:cNvSpPr/>
            <p:nvPr/>
          </p:nvSpPr>
          <p:spPr>
            <a:xfrm>
              <a:off x="6778752" y="443484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Knowledge Loop</a:t>
              </a:r>
              <a:endParaRPr lang="en-US" sz="1000" dirty="0"/>
            </a:p>
          </p:txBody>
        </p:sp>
        <p:sp>
          <p:nvSpPr>
            <p:cNvPr id="49" name="Text 47"/>
            <p:cNvSpPr/>
            <p:nvPr/>
          </p:nvSpPr>
          <p:spPr>
            <a:xfrm>
              <a:off x="6778752" y="489204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Systematic capture of campaign learning to continuously lower acquisition costs over time.</a:t>
              </a:r>
              <a:endParaRPr lang="en-US" sz="700" b="1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F804F33-A69B-DEC6-B797-B746B8FB03F9}"/>
              </a:ext>
            </a:extLst>
          </p:cNvPr>
          <p:cNvGrpSpPr/>
          <p:nvPr/>
        </p:nvGrpSpPr>
        <p:grpSpPr>
          <a:xfrm>
            <a:off x="7339474" y="3431963"/>
            <a:ext cx="1690276" cy="1617558"/>
            <a:chOff x="8753856" y="3840480"/>
            <a:chExt cx="2011680" cy="2057400"/>
          </a:xfrm>
        </p:grpSpPr>
        <p:sp>
          <p:nvSpPr>
            <p:cNvPr id="50" name="Shape 48"/>
            <p:cNvSpPr/>
            <p:nvPr/>
          </p:nvSpPr>
          <p:spPr>
            <a:xfrm>
              <a:off x="8753856" y="3840480"/>
              <a:ext cx="2011680" cy="2057400"/>
            </a:xfrm>
            <a:prstGeom prst="roundRect">
              <a:avLst>
                <a:gd name="adj" fmla="val 545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1" name="Shape 49"/>
            <p:cNvSpPr/>
            <p:nvPr/>
          </p:nvSpPr>
          <p:spPr>
            <a:xfrm>
              <a:off x="8936736" y="4023360"/>
              <a:ext cx="457200" cy="320040"/>
            </a:xfrm>
            <a:prstGeom prst="roundRect">
              <a:avLst>
                <a:gd name="adj" fmla="val 22857"/>
              </a:avLst>
            </a:prstGeom>
            <a:solidFill>
              <a:srgbClr val="141414"/>
            </a:solidFill>
            <a:ln w="12700">
              <a:solidFill>
                <a:srgbClr val="141414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2" name="Text 50"/>
            <p:cNvSpPr/>
            <p:nvPr/>
          </p:nvSpPr>
          <p:spPr>
            <a:xfrm>
              <a:off x="8936736" y="4023360"/>
              <a:ext cx="4572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10</a:t>
              </a:r>
              <a:endParaRPr lang="en-US" sz="950" dirty="0"/>
            </a:p>
          </p:txBody>
        </p:sp>
        <p:sp>
          <p:nvSpPr>
            <p:cNvPr id="53" name="Text 51"/>
            <p:cNvSpPr/>
            <p:nvPr/>
          </p:nvSpPr>
          <p:spPr>
            <a:xfrm>
              <a:off x="8936736" y="4434840"/>
              <a:ext cx="164592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1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Scale &amp; Expand</a:t>
              </a:r>
              <a:endParaRPr lang="en-US" sz="1000" dirty="0"/>
            </a:p>
          </p:txBody>
        </p:sp>
        <p:sp>
          <p:nvSpPr>
            <p:cNvPr id="54" name="Text 52"/>
            <p:cNvSpPr/>
            <p:nvPr/>
          </p:nvSpPr>
          <p:spPr>
            <a:xfrm>
              <a:off x="8936736" y="4892040"/>
              <a:ext cx="164592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Doubling down on validated channels to aggressively scale market share and brand equity.</a:t>
              </a:r>
              <a:endParaRPr lang="en-US" sz="700" b="1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7E3F934F-F569-9CCF-5909-6253058F0C8A}"/>
              </a:ext>
            </a:extLst>
          </p:cNvPr>
          <p:cNvGrpSpPr/>
          <p:nvPr/>
        </p:nvGrpSpPr>
        <p:grpSpPr>
          <a:xfrm>
            <a:off x="257388" y="374904"/>
            <a:ext cx="3852542" cy="4361688"/>
            <a:chOff x="731520" y="731520"/>
            <a:chExt cx="5029200" cy="5394960"/>
          </a:xfrm>
        </p:grpSpPr>
        <p:sp>
          <p:nvSpPr>
            <p:cNvPr id="2" name="Shape 0"/>
            <p:cNvSpPr/>
            <p:nvPr/>
          </p:nvSpPr>
          <p:spPr>
            <a:xfrm>
              <a:off x="731520" y="731520"/>
              <a:ext cx="5029200" cy="5394960"/>
            </a:xfrm>
            <a:prstGeom prst="roundRect">
              <a:avLst>
                <a:gd name="adj" fmla="val 3636"/>
              </a:avLst>
            </a:prstGeom>
            <a:solidFill>
              <a:srgbClr val="141414"/>
            </a:solidFill>
            <a:ln w="12700">
              <a:solidFill>
                <a:srgbClr val="141414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" name="Shape 1"/>
            <p:cNvSpPr/>
            <p:nvPr/>
          </p:nvSpPr>
          <p:spPr>
            <a:xfrm>
              <a:off x="731520" y="731520"/>
              <a:ext cx="91440" cy="5394960"/>
            </a:xfrm>
            <a:prstGeom prst="rect">
              <a:avLst/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 2"/>
            <p:cNvSpPr/>
            <p:nvPr/>
          </p:nvSpPr>
          <p:spPr>
            <a:xfrm>
              <a:off x="1280160" y="1371600"/>
              <a:ext cx="4114800" cy="1463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15000"/>
                </a:lnSpc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Let's Build</a:t>
              </a:r>
              <a:endParaRPr lang="en-US" sz="2000" dirty="0"/>
            </a:p>
            <a:p>
              <a:pPr marL="0" indent="0">
                <a:lnSpc>
                  <a:spcPct val="115000"/>
                </a:lnSpc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Something Iconic.</a:t>
              </a:r>
              <a:endParaRPr lang="en-US" sz="200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1325879" y="3168579"/>
              <a:ext cx="3931920" cy="1645919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40000"/>
                </a:lnSpc>
                <a:buNone/>
              </a:pPr>
              <a:r>
                <a:rPr lang="en-US" sz="1400" dirty="0">
                  <a:solidFill>
                    <a:srgbClr val="BBBBBB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Your brand deserves more than an ad vendor.</a:t>
              </a:r>
              <a:endParaRPr lang="en-US" sz="1400" dirty="0"/>
            </a:p>
            <a:p>
              <a:pPr marL="0" indent="0">
                <a:lnSpc>
                  <a:spcPct val="140000"/>
                </a:lnSpc>
                <a:buNone/>
              </a:pPr>
              <a:endParaRPr lang="en-US" sz="1400" dirty="0"/>
            </a:p>
            <a:p>
              <a:pPr marL="0" indent="0">
                <a:lnSpc>
                  <a:spcPct val="140000"/>
                </a:lnSpc>
                <a:buNone/>
              </a:pPr>
              <a:r>
                <a:rPr lang="en-US" sz="1400" dirty="0">
                  <a:solidFill>
                    <a:srgbClr val="BBBBBB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It deserves an ambitious growth partner committed to making it the benchmark in its category.</a:t>
              </a:r>
              <a:endParaRPr lang="en-US" sz="1400" dirty="0"/>
            </a:p>
          </p:txBody>
        </p:sp>
      </p:grpSp>
      <p:sp>
        <p:nvSpPr>
          <p:cNvPr id="6" name="Text 4"/>
          <p:cNvSpPr/>
          <p:nvPr/>
        </p:nvSpPr>
        <p:spPr>
          <a:xfrm>
            <a:off x="4179976" y="2057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 IN TOUCH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179976" y="52578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Ready to Accelerate Your Brand?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4179976" y="1165860"/>
            <a:ext cx="5029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senior strategists are available for a confidential discovery session to evaluate your market positioning and growth roadmap.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251960" y="1819995"/>
            <a:ext cx="4892040" cy="548640"/>
          </a:xfrm>
          <a:prstGeom prst="roundRect">
            <a:avLst>
              <a:gd name="adj" fmla="val 14706"/>
            </a:avLst>
          </a:prstGeom>
          <a:solidFill>
            <a:srgbClr val="FAF9F6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0" name="Text 8"/>
          <p:cNvSpPr/>
          <p:nvPr/>
        </p:nvSpPr>
        <p:spPr>
          <a:xfrm>
            <a:off x="4434840" y="1948011"/>
            <a:ext cx="355785" cy="3227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🌐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92040" y="1911435"/>
            <a:ext cx="4091524" cy="1775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OFFICIAL WEBSITE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892040" y="2112603"/>
            <a:ext cx="4091524" cy="2259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www.brandomania.in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251960" y="2551515"/>
            <a:ext cx="4892040" cy="548640"/>
          </a:xfrm>
          <a:prstGeom prst="roundRect">
            <a:avLst>
              <a:gd name="adj" fmla="val 14706"/>
            </a:avLst>
          </a:prstGeom>
          <a:solidFill>
            <a:srgbClr val="FAF9F6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4" name="Text 12"/>
          <p:cNvSpPr/>
          <p:nvPr/>
        </p:nvSpPr>
        <p:spPr>
          <a:xfrm>
            <a:off x="4434840" y="2679531"/>
            <a:ext cx="355785" cy="3227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📞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892040" y="2642955"/>
            <a:ext cx="4091524" cy="1775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 PHONE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4892040" y="2844123"/>
            <a:ext cx="4091524" cy="2259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+91 95424 12007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251960" y="3283035"/>
            <a:ext cx="4892040" cy="548640"/>
          </a:xfrm>
          <a:prstGeom prst="roundRect">
            <a:avLst>
              <a:gd name="adj" fmla="val 14706"/>
            </a:avLst>
          </a:prstGeom>
          <a:solidFill>
            <a:srgbClr val="FAF9F6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4434840" y="3411051"/>
            <a:ext cx="355785" cy="3227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📍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892040" y="3374475"/>
            <a:ext cx="4091524" cy="1775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HEADQUARTERS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892040" y="3575643"/>
            <a:ext cx="4091524" cy="2259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Hyderabad, Telangana, India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251960" y="3952579"/>
            <a:ext cx="4892040" cy="548640"/>
          </a:xfrm>
          <a:prstGeom prst="roundRect">
            <a:avLst>
              <a:gd name="adj" fmla="val 14706"/>
            </a:avLst>
          </a:prstGeom>
          <a:solidFill>
            <a:srgbClr val="FAF9F6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Text 20"/>
          <p:cNvSpPr/>
          <p:nvPr/>
        </p:nvSpPr>
        <p:spPr>
          <a:xfrm>
            <a:off x="4434840" y="4142571"/>
            <a:ext cx="355785" cy="32272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892040" y="4105995"/>
            <a:ext cx="4091524" cy="1775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TWITTER / X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4892040" y="4307163"/>
            <a:ext cx="4091524" cy="2259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@brandomaniadm</a:t>
            </a:r>
            <a:endParaRPr lang="en-US" sz="115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4AE3C46-DDBF-2059-DD0E-A70CD60A26B3}"/>
              </a:ext>
            </a:extLst>
          </p:cNvPr>
          <p:cNvGrpSpPr/>
          <p:nvPr/>
        </p:nvGrpSpPr>
        <p:grpSpPr>
          <a:xfrm>
            <a:off x="6276112" y="4570666"/>
            <a:ext cx="2707452" cy="572834"/>
            <a:chOff x="5783164" y="4805680"/>
            <a:chExt cx="3200400" cy="548640"/>
          </a:xfrm>
        </p:grpSpPr>
        <p:sp>
          <p:nvSpPr>
            <p:cNvPr id="25" name="Shape 23"/>
            <p:cNvSpPr/>
            <p:nvPr/>
          </p:nvSpPr>
          <p:spPr>
            <a:xfrm>
              <a:off x="5783164" y="4805680"/>
              <a:ext cx="3200400" cy="548640"/>
            </a:xfrm>
            <a:prstGeom prst="roundRect">
              <a:avLst>
                <a:gd name="adj" fmla="val 50000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6" name="Text 24"/>
            <p:cNvSpPr/>
            <p:nvPr/>
          </p:nvSpPr>
          <p:spPr>
            <a:xfrm>
              <a:off x="5783164" y="4805680"/>
              <a:ext cx="320040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📅 Book a Strategy Session →</a:t>
              </a:r>
              <a:endParaRPr lang="en-US" sz="1200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" y="205740"/>
            <a:ext cx="412583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WE 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" y="566928"/>
            <a:ext cx="7405063" cy="484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Agency Built for Ambitious Brands.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91440" y="1056133"/>
            <a:ext cx="720799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consulting, award-class creative design, and data-driven performance.</a:t>
            </a:r>
            <a:endParaRPr lang="en-US" sz="12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20A1002-8595-B7A2-7F16-798CF0EA52CF}"/>
              </a:ext>
            </a:extLst>
          </p:cNvPr>
          <p:cNvGrpSpPr/>
          <p:nvPr/>
        </p:nvGrpSpPr>
        <p:grpSpPr>
          <a:xfrm>
            <a:off x="116666" y="1449324"/>
            <a:ext cx="4455334" cy="3534156"/>
            <a:chOff x="731520" y="1920240"/>
            <a:chExt cx="5486400" cy="4389120"/>
          </a:xfrm>
        </p:grpSpPr>
        <p:sp>
          <p:nvSpPr>
            <p:cNvPr id="5" name="Shape 3"/>
            <p:cNvSpPr/>
            <p:nvPr/>
          </p:nvSpPr>
          <p:spPr>
            <a:xfrm>
              <a:off x="731520" y="1920240"/>
              <a:ext cx="5486400" cy="4389120"/>
            </a:xfrm>
            <a:prstGeom prst="roundRect">
              <a:avLst>
                <a:gd name="adj" fmla="val 312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 4"/>
            <p:cNvSpPr/>
            <p:nvPr/>
          </p:nvSpPr>
          <p:spPr>
            <a:xfrm>
              <a:off x="1097280" y="2057400"/>
              <a:ext cx="47548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Our Core Purpose</a:t>
              </a:r>
              <a:endParaRPr lang="en-US" sz="16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1097280" y="2651760"/>
              <a:ext cx="4909259" cy="208928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40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Brandomania is Hyderabad's most comprehensive integrated marketing agency.</a:t>
              </a:r>
              <a:endParaRPr lang="en-US" sz="900" b="1" dirty="0"/>
            </a:p>
            <a:p>
              <a:pPr marL="0" indent="0">
                <a:lnSpc>
                  <a:spcPct val="140000"/>
                </a:lnSpc>
                <a:buNone/>
              </a:pPr>
              <a:endParaRPr lang="en-US" sz="900" b="1" dirty="0"/>
            </a:p>
            <a:p>
              <a:pPr marL="0" indent="0">
                <a:lnSpc>
                  <a:spcPct val="140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Founded with a vision to eliminate agency silos, we bring strategic consulting, award-class creative design, and high-velocity digital execution under one single roof.</a:t>
              </a:r>
              <a:endParaRPr lang="en-US" sz="900" b="1" dirty="0"/>
            </a:p>
            <a:p>
              <a:pPr marL="0" indent="0">
                <a:lnSpc>
                  <a:spcPct val="140000"/>
                </a:lnSpc>
                <a:buNone/>
              </a:pPr>
              <a:endParaRPr lang="en-US" sz="900" b="1" dirty="0"/>
            </a:p>
            <a:p>
              <a:pPr marL="0" indent="0">
                <a:lnSpc>
                  <a:spcPct val="140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By uniting AI-driven data intelligence with uncompromising creative craft, we help emerging disruptors and enterprise leaders build sustainable competitive moats.</a:t>
              </a:r>
              <a:endParaRPr lang="en-US" sz="900" b="1" dirty="0"/>
            </a:p>
          </p:txBody>
        </p:sp>
        <p:sp>
          <p:nvSpPr>
            <p:cNvPr id="8" name="Shape 6"/>
            <p:cNvSpPr/>
            <p:nvPr/>
          </p:nvSpPr>
          <p:spPr>
            <a:xfrm flipH="1">
              <a:off x="1005837" y="2149263"/>
              <a:ext cx="56069" cy="3702898"/>
            </a:xfrm>
            <a:prstGeom prst="rect">
              <a:avLst/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9" name="Text 7"/>
            <p:cNvSpPr/>
            <p:nvPr/>
          </p:nvSpPr>
          <p:spPr>
            <a:xfrm>
              <a:off x="1097280" y="4974575"/>
              <a:ext cx="4928671" cy="1137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lnSpc>
                  <a:spcPct val="130000"/>
                </a:lnSpc>
                <a:buNone/>
              </a:pPr>
              <a:r>
                <a:rPr lang="en-US" sz="1100" i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"We don't just run campaigns. We engineer brand ecosystems that command industry leadership and deliver measurable commercial results."</a:t>
              </a:r>
              <a:endParaRPr lang="en-US" sz="1100" dirty="0"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3B61FA7D-4703-F211-8818-8BD9CDEDF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369" y="1449325"/>
            <a:ext cx="4304444" cy="356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8196" y="1600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CAPABILITIES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48196" y="530352"/>
            <a:ext cx="10515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Five Core Disciplines.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48196" y="115577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Seamlessly integrated to engineer end-to-end brand momentum.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0" y="1510005"/>
            <a:ext cx="1729175" cy="3382034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32341" y="1663983"/>
            <a:ext cx="1696835" cy="52181"/>
          </a:xfrm>
          <a:prstGeom prst="rect">
            <a:avLst/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7" name="Shape 5"/>
          <p:cNvSpPr/>
          <p:nvPr/>
        </p:nvSpPr>
        <p:spPr>
          <a:xfrm>
            <a:off x="100209" y="1908149"/>
            <a:ext cx="523896" cy="390666"/>
          </a:xfrm>
          <a:prstGeom prst="roundRect">
            <a:avLst>
              <a:gd name="adj" fmla="val 20000"/>
            </a:avLst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80528" y="1906124"/>
            <a:ext cx="523896" cy="390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9485" y="2445314"/>
            <a:ext cx="1589470" cy="390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AI-Powered Digital Marketing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2179" y="2923215"/>
            <a:ext cx="1571688" cy="8935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800" b="1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Data-driven performance campaigns enhanced by machine learning algorithms for scalable ROI across channels.</a:t>
            </a:r>
            <a:endParaRPr lang="en-US" sz="800" b="1" dirty="0"/>
          </a:p>
        </p:txBody>
      </p:sp>
      <p:sp>
        <p:nvSpPr>
          <p:cNvPr id="11" name="Shape 9"/>
          <p:cNvSpPr/>
          <p:nvPr/>
        </p:nvSpPr>
        <p:spPr>
          <a:xfrm>
            <a:off x="77610" y="4016388"/>
            <a:ext cx="1571688" cy="586269"/>
          </a:xfrm>
          <a:prstGeom prst="roundRect">
            <a:avLst>
              <a:gd name="adj" fmla="val 11429"/>
            </a:avLst>
          </a:prstGeom>
          <a:solidFill>
            <a:srgbClr val="F5F4F1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121268" y="3982311"/>
            <a:ext cx="1484372" cy="5862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SEO · Meta · Google Ads · Programmatic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1821205" y="1510005"/>
            <a:ext cx="1844250" cy="3329853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 dirty="0"/>
          </a:p>
        </p:txBody>
      </p:sp>
      <p:sp>
        <p:nvSpPr>
          <p:cNvPr id="14" name="Shape 12"/>
          <p:cNvSpPr/>
          <p:nvPr/>
        </p:nvSpPr>
        <p:spPr>
          <a:xfrm>
            <a:off x="1821205" y="1654940"/>
            <a:ext cx="1828783" cy="61224"/>
          </a:xfrm>
          <a:prstGeom prst="rect">
            <a:avLst/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5" name="Shape 13"/>
          <p:cNvSpPr/>
          <p:nvPr/>
        </p:nvSpPr>
        <p:spPr>
          <a:xfrm>
            <a:off x="1907278" y="1889840"/>
            <a:ext cx="523896" cy="390666"/>
          </a:xfrm>
          <a:prstGeom prst="roundRect">
            <a:avLst>
              <a:gd name="adj" fmla="val 20000"/>
            </a:avLst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 14"/>
          <p:cNvSpPr/>
          <p:nvPr/>
        </p:nvSpPr>
        <p:spPr>
          <a:xfrm>
            <a:off x="1884788" y="1899106"/>
            <a:ext cx="523896" cy="390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887973" y="2436271"/>
            <a:ext cx="1974696" cy="390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141414"/>
                </a:solidFill>
                <a:latin typeface="Montserrat" pitchFamily="34" charset="0"/>
              </a:rPr>
              <a:t>Brand Strategy &amp; Identity</a:t>
            </a:r>
          </a:p>
        </p:txBody>
      </p:sp>
      <p:sp>
        <p:nvSpPr>
          <p:cNvPr id="18" name="Text 16"/>
          <p:cNvSpPr/>
          <p:nvPr/>
        </p:nvSpPr>
        <p:spPr>
          <a:xfrm>
            <a:off x="1793071" y="2883969"/>
            <a:ext cx="1812294" cy="10802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666666"/>
                </a:solidFill>
                <a:latin typeface="Montserrat" pitchFamily="34" charset="0"/>
              </a:rPr>
              <a:t>Definitive market positioning, naming conventions, and architectural frameworks that establish lasting brand equity.</a:t>
            </a:r>
          </a:p>
        </p:txBody>
      </p:sp>
      <p:sp>
        <p:nvSpPr>
          <p:cNvPr id="19" name="Shape 17"/>
          <p:cNvSpPr/>
          <p:nvPr/>
        </p:nvSpPr>
        <p:spPr>
          <a:xfrm>
            <a:off x="1929081" y="4080173"/>
            <a:ext cx="1571688" cy="548156"/>
          </a:xfrm>
          <a:prstGeom prst="roundRect">
            <a:avLst>
              <a:gd name="adj" fmla="val 11429"/>
            </a:avLst>
          </a:prstGeom>
          <a:solidFill>
            <a:srgbClr val="F5F4F1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0" name="Text 18"/>
          <p:cNvSpPr/>
          <p:nvPr/>
        </p:nvSpPr>
        <p:spPr>
          <a:xfrm>
            <a:off x="1957032" y="4122236"/>
            <a:ext cx="1484372" cy="4287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Positioning · Naming · Architecture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765664" y="1510005"/>
            <a:ext cx="1692956" cy="3382034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2" name="Shape 20"/>
          <p:cNvSpPr/>
          <p:nvPr/>
        </p:nvSpPr>
        <p:spPr>
          <a:xfrm>
            <a:off x="3757124" y="1654940"/>
            <a:ext cx="1677164" cy="61225"/>
          </a:xfrm>
          <a:prstGeom prst="rect">
            <a:avLst/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3" name="Shape 21"/>
          <p:cNvSpPr/>
          <p:nvPr/>
        </p:nvSpPr>
        <p:spPr>
          <a:xfrm>
            <a:off x="3844844" y="1893860"/>
            <a:ext cx="523896" cy="390666"/>
          </a:xfrm>
          <a:prstGeom prst="roundRect">
            <a:avLst>
              <a:gd name="adj" fmla="val 20000"/>
            </a:avLst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4" name="Text 22"/>
          <p:cNvSpPr/>
          <p:nvPr/>
        </p:nvSpPr>
        <p:spPr>
          <a:xfrm>
            <a:off x="3811375" y="1889840"/>
            <a:ext cx="523896" cy="390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794764" y="2436271"/>
            <a:ext cx="1624077" cy="390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000" b="1" dirty="0">
                <a:solidFill>
                  <a:srgbClr val="141414"/>
                </a:solidFill>
                <a:latin typeface="Montserrat" pitchFamily="34" charset="0"/>
              </a:rPr>
              <a:t>Integrated Marketing</a:t>
            </a:r>
          </a:p>
        </p:txBody>
      </p:sp>
      <p:sp>
        <p:nvSpPr>
          <p:cNvPr id="26" name="Text 24"/>
          <p:cNvSpPr/>
          <p:nvPr/>
        </p:nvSpPr>
        <p:spPr>
          <a:xfrm>
            <a:off x="3765664" y="2973436"/>
            <a:ext cx="1624077" cy="9082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666666"/>
                </a:solidFill>
                <a:latin typeface="Montserrat" pitchFamily="34" charset="0"/>
              </a:rPr>
              <a:t>Cohesive multi-channel campaigns amplifying brand presence from print &amp; OOH to digital, PR, and influencers.</a:t>
            </a:r>
          </a:p>
        </p:txBody>
      </p:sp>
      <p:sp>
        <p:nvSpPr>
          <p:cNvPr id="27" name="Shape 25"/>
          <p:cNvSpPr/>
          <p:nvPr/>
        </p:nvSpPr>
        <p:spPr>
          <a:xfrm>
            <a:off x="3862669" y="4063607"/>
            <a:ext cx="1459151" cy="564722"/>
          </a:xfrm>
          <a:prstGeom prst="roundRect">
            <a:avLst>
              <a:gd name="adj" fmla="val 11429"/>
            </a:avLst>
          </a:prstGeom>
          <a:solidFill>
            <a:srgbClr val="F5F4F1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28" name="Text 26"/>
          <p:cNvSpPr/>
          <p:nvPr/>
        </p:nvSpPr>
        <p:spPr>
          <a:xfrm>
            <a:off x="3862669" y="4063607"/>
            <a:ext cx="1391229" cy="5647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ATL · BTL · Influencers · PR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511820" y="1491920"/>
            <a:ext cx="1747392" cy="3400119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0" name="Shape 28"/>
          <p:cNvSpPr/>
          <p:nvPr/>
        </p:nvSpPr>
        <p:spPr>
          <a:xfrm>
            <a:off x="5525957" y="1654940"/>
            <a:ext cx="1671892" cy="61224"/>
          </a:xfrm>
          <a:prstGeom prst="rect">
            <a:avLst/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1" name="Shape 29"/>
          <p:cNvSpPr/>
          <p:nvPr/>
        </p:nvSpPr>
        <p:spPr>
          <a:xfrm>
            <a:off x="5625428" y="1908149"/>
            <a:ext cx="523896" cy="390666"/>
          </a:xfrm>
          <a:prstGeom prst="roundRect">
            <a:avLst>
              <a:gd name="adj" fmla="val 20000"/>
            </a:avLst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2" name="Text 30"/>
          <p:cNvSpPr/>
          <p:nvPr/>
        </p:nvSpPr>
        <p:spPr>
          <a:xfrm>
            <a:off x="5591000" y="1908149"/>
            <a:ext cx="523896" cy="390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640799" y="2416558"/>
            <a:ext cx="1484372" cy="314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141414"/>
                </a:solidFill>
                <a:latin typeface="Montserrat" pitchFamily="34" charset="0"/>
              </a:rPr>
              <a:t>Creative Design</a:t>
            </a:r>
          </a:p>
        </p:txBody>
      </p:sp>
      <p:sp>
        <p:nvSpPr>
          <p:cNvPr id="34" name="Text 32"/>
          <p:cNvSpPr/>
          <p:nvPr/>
        </p:nvSpPr>
        <p:spPr>
          <a:xfrm>
            <a:off x="5650186" y="2850630"/>
            <a:ext cx="1571688" cy="11657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666666"/>
                </a:solidFill>
                <a:latin typeface="Montserrat" pitchFamily="34" charset="0"/>
              </a:rPr>
              <a:t>Category-defining visual assets — packaging, motion graphics, and editorial systems that command attention.</a:t>
            </a:r>
          </a:p>
        </p:txBody>
      </p:sp>
      <p:sp>
        <p:nvSpPr>
          <p:cNvPr id="35" name="Shape 33"/>
          <p:cNvSpPr/>
          <p:nvPr/>
        </p:nvSpPr>
        <p:spPr>
          <a:xfrm>
            <a:off x="5615109" y="4080173"/>
            <a:ext cx="1571688" cy="548156"/>
          </a:xfrm>
          <a:prstGeom prst="roundRect">
            <a:avLst>
              <a:gd name="adj" fmla="val 11429"/>
            </a:avLst>
          </a:prstGeom>
          <a:solidFill>
            <a:srgbClr val="F5F4F1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6" name="Text 34"/>
          <p:cNvSpPr/>
          <p:nvPr/>
        </p:nvSpPr>
        <p:spPr>
          <a:xfrm>
            <a:off x="5658767" y="4080173"/>
            <a:ext cx="1484372" cy="5481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Visual Identity · Packaging · Motion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7336744" y="1510005"/>
            <a:ext cx="1692956" cy="3382034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8" name="Shape 36"/>
          <p:cNvSpPr/>
          <p:nvPr/>
        </p:nvSpPr>
        <p:spPr>
          <a:xfrm>
            <a:off x="7379001" y="1654940"/>
            <a:ext cx="1650699" cy="61224"/>
          </a:xfrm>
          <a:prstGeom prst="rect">
            <a:avLst/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39" name="Shape 37"/>
          <p:cNvSpPr/>
          <p:nvPr/>
        </p:nvSpPr>
        <p:spPr>
          <a:xfrm>
            <a:off x="7435675" y="1908149"/>
            <a:ext cx="523896" cy="374026"/>
          </a:xfrm>
          <a:prstGeom prst="roundRect">
            <a:avLst>
              <a:gd name="adj" fmla="val 20000"/>
            </a:avLst>
          </a:prstGeom>
          <a:solidFill>
            <a:srgbClr val="D42B2B"/>
          </a:solidFill>
          <a:ln w="12700">
            <a:solidFill>
              <a:srgbClr val="D42B2B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0" name="Text 38"/>
          <p:cNvSpPr/>
          <p:nvPr/>
        </p:nvSpPr>
        <p:spPr>
          <a:xfrm>
            <a:off x="7419446" y="1912214"/>
            <a:ext cx="523896" cy="3740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7328067" y="2331008"/>
            <a:ext cx="1484372" cy="3906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1000" b="1" dirty="0">
                <a:solidFill>
                  <a:srgbClr val="141414"/>
                </a:solidFill>
                <a:latin typeface="Montserrat" pitchFamily="34" charset="0"/>
              </a:rPr>
              <a:t>Web &amp; Technology</a:t>
            </a:r>
          </a:p>
        </p:txBody>
      </p:sp>
      <p:sp>
        <p:nvSpPr>
          <p:cNvPr id="42" name="Text 40"/>
          <p:cNvSpPr/>
          <p:nvPr/>
        </p:nvSpPr>
        <p:spPr>
          <a:xfrm>
            <a:off x="7419446" y="2542981"/>
            <a:ext cx="1484372" cy="17579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900" b="1" dirty="0">
                <a:solidFill>
                  <a:srgbClr val="666666"/>
                </a:solidFill>
                <a:latin typeface="Montserrat" pitchFamily="34" charset="0"/>
              </a:rPr>
              <a:t>High-performance digital products, web applications, and headless e-commerce engineered for conversion.</a:t>
            </a:r>
          </a:p>
        </p:txBody>
      </p:sp>
      <p:sp>
        <p:nvSpPr>
          <p:cNvPr id="43" name="Shape 41"/>
          <p:cNvSpPr/>
          <p:nvPr/>
        </p:nvSpPr>
        <p:spPr>
          <a:xfrm>
            <a:off x="7432642" y="4122236"/>
            <a:ext cx="1471177" cy="506093"/>
          </a:xfrm>
          <a:prstGeom prst="roundRect">
            <a:avLst>
              <a:gd name="adj" fmla="val 11429"/>
            </a:avLst>
          </a:prstGeom>
          <a:solidFill>
            <a:srgbClr val="F5F4F1"/>
          </a:solidFill>
          <a:ln w="12700">
            <a:solidFill>
              <a:srgbClr val="E5E3DC"/>
            </a:solidFill>
            <a:prstDash val="solid"/>
          </a:ln>
        </p:spPr>
        <p:txBody>
          <a:bodyPr/>
          <a:lstStyle/>
          <a:p>
            <a:endParaRPr lang="en-IN"/>
          </a:p>
        </p:txBody>
      </p:sp>
      <p:sp>
        <p:nvSpPr>
          <p:cNvPr id="44" name="Text 42"/>
          <p:cNvSpPr/>
          <p:nvPr/>
        </p:nvSpPr>
        <p:spPr>
          <a:xfrm>
            <a:off x="7476299" y="4122236"/>
            <a:ext cx="1484372" cy="6836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UI/UX · Web Apps · E-Commerce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" y="23774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JOURNEY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" y="512064"/>
            <a:ext cx="6980722" cy="617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From 2016 to Industry Leadership.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" y="1048838"/>
            <a:ext cx="7559681" cy="2823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decade of relentless focus on building brands that matter.</a:t>
            </a:r>
            <a:endParaRPr lang="en-US" sz="1200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E0C9471-E7C0-CDC1-0289-E2F7684F68A2}"/>
              </a:ext>
            </a:extLst>
          </p:cNvPr>
          <p:cNvGrpSpPr/>
          <p:nvPr/>
        </p:nvGrpSpPr>
        <p:grpSpPr>
          <a:xfrm>
            <a:off x="137160" y="1411224"/>
            <a:ext cx="709863" cy="509016"/>
            <a:chOff x="137160" y="1411224"/>
            <a:chExt cx="1005840" cy="685800"/>
          </a:xfrm>
        </p:grpSpPr>
        <p:sp>
          <p:nvSpPr>
            <p:cNvPr id="5" name="Shape 3"/>
            <p:cNvSpPr/>
            <p:nvPr/>
          </p:nvSpPr>
          <p:spPr>
            <a:xfrm>
              <a:off x="137160" y="1411224"/>
              <a:ext cx="1005840" cy="685800"/>
            </a:xfrm>
            <a:prstGeom prst="roundRect">
              <a:avLst>
                <a:gd name="adj" fmla="val 13333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 4"/>
            <p:cNvSpPr/>
            <p:nvPr/>
          </p:nvSpPr>
          <p:spPr>
            <a:xfrm>
              <a:off x="137160" y="1411224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2016</a:t>
              </a:r>
              <a:endParaRPr lang="en-US" sz="1400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DBA20A2-B384-9E21-4F2D-AA0358076B58}"/>
              </a:ext>
            </a:extLst>
          </p:cNvPr>
          <p:cNvGrpSpPr/>
          <p:nvPr/>
        </p:nvGrpSpPr>
        <p:grpSpPr>
          <a:xfrm>
            <a:off x="999156" y="1357760"/>
            <a:ext cx="5476775" cy="623316"/>
            <a:chOff x="1280160" y="1418082"/>
            <a:chExt cx="6583680" cy="685800"/>
          </a:xfrm>
        </p:grpSpPr>
        <p:sp>
          <p:nvSpPr>
            <p:cNvPr id="7" name="Shape 5"/>
            <p:cNvSpPr/>
            <p:nvPr/>
          </p:nvSpPr>
          <p:spPr>
            <a:xfrm>
              <a:off x="1280160" y="1418082"/>
              <a:ext cx="6583680" cy="685800"/>
            </a:xfrm>
            <a:prstGeom prst="roundRect">
              <a:avLst>
                <a:gd name="adj" fmla="val 13333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 6"/>
            <p:cNvSpPr/>
            <p:nvPr/>
          </p:nvSpPr>
          <p:spPr>
            <a:xfrm>
              <a:off x="1463040" y="1491234"/>
              <a:ext cx="50292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Founded in Hyderabad by S. Ramesh Babu</a:t>
              </a:r>
              <a:endParaRPr lang="en-US" sz="12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1463040" y="1765554"/>
              <a:ext cx="502920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8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Launched with a singular mission: to eliminate agency silos and offer clients a united engine of strategy, creative, and technology.</a:t>
              </a:r>
              <a:endParaRPr lang="en-US" sz="800" b="1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6583680" y="1555242"/>
              <a:ext cx="1097280" cy="411480"/>
            </a:xfrm>
            <a:prstGeom prst="roundRect">
              <a:avLst>
                <a:gd name="adj" fmla="val 44444"/>
              </a:avLst>
            </a:prstGeom>
            <a:solidFill>
              <a:srgbClr val="FFF0F0"/>
            </a:solidFill>
            <a:ln w="12700">
              <a:solidFill>
                <a:srgbClr val="FFE0E0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 9"/>
            <p:cNvSpPr/>
            <p:nvPr/>
          </p:nvSpPr>
          <p:spPr>
            <a:xfrm>
              <a:off x="6583680" y="1555242"/>
              <a:ext cx="109728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00" b="1" dirty="0">
                  <a:solidFill>
                    <a:srgbClr val="D42B2B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Agency Inception</a:t>
              </a:r>
              <a:endParaRPr lang="en-US" sz="800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527BA14-BB41-4BCA-B738-0959C355ED39}"/>
              </a:ext>
            </a:extLst>
          </p:cNvPr>
          <p:cNvGrpSpPr/>
          <p:nvPr/>
        </p:nvGrpSpPr>
        <p:grpSpPr>
          <a:xfrm>
            <a:off x="137160" y="2173224"/>
            <a:ext cx="709863" cy="463296"/>
            <a:chOff x="137160" y="2279904"/>
            <a:chExt cx="1005840" cy="685800"/>
          </a:xfrm>
        </p:grpSpPr>
        <p:sp>
          <p:nvSpPr>
            <p:cNvPr id="12" name="Shape 10"/>
            <p:cNvSpPr/>
            <p:nvPr/>
          </p:nvSpPr>
          <p:spPr>
            <a:xfrm>
              <a:off x="137160" y="2279904"/>
              <a:ext cx="1005840" cy="685800"/>
            </a:xfrm>
            <a:prstGeom prst="roundRect">
              <a:avLst>
                <a:gd name="adj" fmla="val 13333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Text 11"/>
            <p:cNvSpPr/>
            <p:nvPr/>
          </p:nvSpPr>
          <p:spPr>
            <a:xfrm>
              <a:off x="137160" y="2279904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2018</a:t>
              </a:r>
              <a:endParaRPr lang="en-US" sz="1400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8321122-E78C-9FF9-B57A-BCD3898105A4}"/>
              </a:ext>
            </a:extLst>
          </p:cNvPr>
          <p:cNvGrpSpPr/>
          <p:nvPr/>
        </p:nvGrpSpPr>
        <p:grpSpPr>
          <a:xfrm>
            <a:off x="999155" y="2096789"/>
            <a:ext cx="5476775" cy="658809"/>
            <a:chOff x="1280160" y="2194560"/>
            <a:chExt cx="6583680" cy="685800"/>
          </a:xfrm>
        </p:grpSpPr>
        <p:sp>
          <p:nvSpPr>
            <p:cNvPr id="14" name="Shape 12"/>
            <p:cNvSpPr/>
            <p:nvPr/>
          </p:nvSpPr>
          <p:spPr>
            <a:xfrm>
              <a:off x="1280160" y="2194560"/>
              <a:ext cx="6583680" cy="685800"/>
            </a:xfrm>
            <a:prstGeom prst="roundRect">
              <a:avLst>
                <a:gd name="adj" fmla="val 13333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5" name="Text 13"/>
            <p:cNvSpPr/>
            <p:nvPr/>
          </p:nvSpPr>
          <p:spPr>
            <a:xfrm>
              <a:off x="1463040" y="2267712"/>
              <a:ext cx="50292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Retail &amp; Brand Structuring Milestones</a:t>
              </a:r>
              <a:endParaRPr lang="en-US" sz="1200" dirty="0"/>
            </a:p>
          </p:txBody>
        </p:sp>
        <p:sp>
          <p:nvSpPr>
            <p:cNvPr id="16" name="Text 14"/>
            <p:cNvSpPr/>
            <p:nvPr/>
          </p:nvSpPr>
          <p:spPr>
            <a:xfrm>
              <a:off x="1463040" y="2542032"/>
              <a:ext cx="502920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8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Led comprehensive brand hierarchy and retail positioning for regional retail icons including Ratnadeep, Maruti Ispat, and GP Agarwal Group.</a:t>
              </a:r>
              <a:endParaRPr lang="en-US" sz="800" b="1" dirty="0"/>
            </a:p>
          </p:txBody>
        </p:sp>
        <p:sp>
          <p:nvSpPr>
            <p:cNvPr id="17" name="Shape 15"/>
            <p:cNvSpPr/>
            <p:nvPr/>
          </p:nvSpPr>
          <p:spPr>
            <a:xfrm>
              <a:off x="6583680" y="2331720"/>
              <a:ext cx="1097280" cy="411480"/>
            </a:xfrm>
            <a:prstGeom prst="roundRect">
              <a:avLst>
                <a:gd name="adj" fmla="val 44444"/>
              </a:avLst>
            </a:prstGeom>
            <a:solidFill>
              <a:srgbClr val="FFF0F0"/>
            </a:solidFill>
            <a:ln w="12700">
              <a:solidFill>
                <a:srgbClr val="FFE0E0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8" name="Text 16"/>
            <p:cNvSpPr/>
            <p:nvPr/>
          </p:nvSpPr>
          <p:spPr>
            <a:xfrm>
              <a:off x="6583680" y="2331720"/>
              <a:ext cx="109728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00" b="1" dirty="0">
                  <a:solidFill>
                    <a:srgbClr val="D42B2B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Retail Dominance</a:t>
              </a:r>
              <a:endParaRPr lang="en-US" sz="800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74072B3-E235-D57F-961C-B42D278F98A6}"/>
              </a:ext>
            </a:extLst>
          </p:cNvPr>
          <p:cNvGrpSpPr/>
          <p:nvPr/>
        </p:nvGrpSpPr>
        <p:grpSpPr>
          <a:xfrm>
            <a:off x="137160" y="2989767"/>
            <a:ext cx="709863" cy="463296"/>
            <a:chOff x="137160" y="3148584"/>
            <a:chExt cx="1005840" cy="685800"/>
          </a:xfrm>
        </p:grpSpPr>
        <p:sp>
          <p:nvSpPr>
            <p:cNvPr id="19" name="Shape 17"/>
            <p:cNvSpPr/>
            <p:nvPr/>
          </p:nvSpPr>
          <p:spPr>
            <a:xfrm>
              <a:off x="137160" y="3148584"/>
              <a:ext cx="1005840" cy="685800"/>
            </a:xfrm>
            <a:prstGeom prst="roundRect">
              <a:avLst>
                <a:gd name="adj" fmla="val 13333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0" name="Text 18"/>
            <p:cNvSpPr/>
            <p:nvPr/>
          </p:nvSpPr>
          <p:spPr>
            <a:xfrm>
              <a:off x="137160" y="3148584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2020</a:t>
              </a:r>
              <a:endParaRPr lang="en-US" sz="1400" dirty="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17EAD55-B78A-E57F-9BA8-768E2E41751C}"/>
              </a:ext>
            </a:extLst>
          </p:cNvPr>
          <p:cNvGrpSpPr/>
          <p:nvPr/>
        </p:nvGrpSpPr>
        <p:grpSpPr>
          <a:xfrm>
            <a:off x="999156" y="2883123"/>
            <a:ext cx="5493084" cy="734592"/>
            <a:chOff x="1280160" y="3017520"/>
            <a:chExt cx="6583680" cy="685800"/>
          </a:xfrm>
        </p:grpSpPr>
        <p:sp>
          <p:nvSpPr>
            <p:cNvPr id="21" name="Shape 19"/>
            <p:cNvSpPr/>
            <p:nvPr/>
          </p:nvSpPr>
          <p:spPr>
            <a:xfrm>
              <a:off x="1280160" y="3017520"/>
              <a:ext cx="6583680" cy="685800"/>
            </a:xfrm>
            <a:prstGeom prst="roundRect">
              <a:avLst>
                <a:gd name="adj" fmla="val 13333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2" name="Text 20"/>
            <p:cNvSpPr/>
            <p:nvPr/>
          </p:nvSpPr>
          <p:spPr>
            <a:xfrm>
              <a:off x="1463040" y="3090672"/>
              <a:ext cx="50292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Healthcare Retail &amp; National Campaigns</a:t>
              </a:r>
              <a:endParaRPr lang="en-US" sz="12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1463040" y="3364992"/>
              <a:ext cx="502920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Structured in-store visual merchandising and consumer engagement for MedPlus (India's leading listed pharmacy network) alongside national campaigns.</a:t>
              </a:r>
              <a:endParaRPr lang="en-US" sz="700" b="1" dirty="0"/>
            </a:p>
          </p:txBody>
        </p:sp>
        <p:sp>
          <p:nvSpPr>
            <p:cNvPr id="24" name="Shape 22"/>
            <p:cNvSpPr/>
            <p:nvPr/>
          </p:nvSpPr>
          <p:spPr>
            <a:xfrm>
              <a:off x="6583680" y="3154680"/>
              <a:ext cx="1097280" cy="411480"/>
            </a:xfrm>
            <a:prstGeom prst="roundRect">
              <a:avLst>
                <a:gd name="adj" fmla="val 44444"/>
              </a:avLst>
            </a:prstGeom>
            <a:solidFill>
              <a:srgbClr val="FFF0F0"/>
            </a:solidFill>
            <a:ln w="12700">
              <a:solidFill>
                <a:srgbClr val="FFE0E0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5" name="Text 23"/>
            <p:cNvSpPr/>
            <p:nvPr/>
          </p:nvSpPr>
          <p:spPr>
            <a:xfrm>
              <a:off x="6583680" y="3154680"/>
              <a:ext cx="109728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00" b="1" dirty="0">
                  <a:solidFill>
                    <a:srgbClr val="D42B2B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National Footprint</a:t>
              </a:r>
              <a:endParaRPr lang="en-US" sz="800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D275544-0300-C76A-4A2F-205F17828BEE}"/>
              </a:ext>
            </a:extLst>
          </p:cNvPr>
          <p:cNvGrpSpPr/>
          <p:nvPr/>
        </p:nvGrpSpPr>
        <p:grpSpPr>
          <a:xfrm>
            <a:off x="137160" y="3800455"/>
            <a:ext cx="709863" cy="414207"/>
            <a:chOff x="137160" y="4017264"/>
            <a:chExt cx="1005840" cy="685800"/>
          </a:xfrm>
        </p:grpSpPr>
        <p:sp>
          <p:nvSpPr>
            <p:cNvPr id="26" name="Shape 24"/>
            <p:cNvSpPr/>
            <p:nvPr/>
          </p:nvSpPr>
          <p:spPr>
            <a:xfrm>
              <a:off x="137160" y="4017264"/>
              <a:ext cx="1005840" cy="685800"/>
            </a:xfrm>
            <a:prstGeom prst="roundRect">
              <a:avLst>
                <a:gd name="adj" fmla="val 13333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7" name="Text 25"/>
            <p:cNvSpPr/>
            <p:nvPr/>
          </p:nvSpPr>
          <p:spPr>
            <a:xfrm>
              <a:off x="137160" y="4017264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2023</a:t>
              </a:r>
              <a:endParaRPr lang="en-US" sz="1400" dirty="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5936E77-84BA-24FD-89BB-B7669B2F5CB0}"/>
              </a:ext>
            </a:extLst>
          </p:cNvPr>
          <p:cNvGrpSpPr/>
          <p:nvPr/>
        </p:nvGrpSpPr>
        <p:grpSpPr>
          <a:xfrm>
            <a:off x="999156" y="3733158"/>
            <a:ext cx="5584524" cy="625357"/>
            <a:chOff x="1280160" y="3886200"/>
            <a:chExt cx="6583680" cy="685800"/>
          </a:xfrm>
        </p:grpSpPr>
        <p:sp>
          <p:nvSpPr>
            <p:cNvPr id="28" name="Shape 26"/>
            <p:cNvSpPr/>
            <p:nvPr/>
          </p:nvSpPr>
          <p:spPr>
            <a:xfrm>
              <a:off x="1280160" y="3886200"/>
              <a:ext cx="6583680" cy="685800"/>
            </a:xfrm>
            <a:prstGeom prst="roundRect">
              <a:avLst>
                <a:gd name="adj" fmla="val 13333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9" name="Text 27"/>
            <p:cNvSpPr/>
            <p:nvPr/>
          </p:nvSpPr>
          <p:spPr>
            <a:xfrm>
              <a:off x="1463040" y="3959352"/>
              <a:ext cx="50292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Launch of AI-Driven Performance Division</a:t>
              </a:r>
              <a:endParaRPr lang="en-US" sz="1200" dirty="0"/>
            </a:p>
          </p:txBody>
        </p:sp>
        <p:sp>
          <p:nvSpPr>
            <p:cNvPr id="30" name="Text 28"/>
            <p:cNvSpPr/>
            <p:nvPr/>
          </p:nvSpPr>
          <p:spPr>
            <a:xfrm>
              <a:off x="1463040" y="4233672"/>
              <a:ext cx="502920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8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Pioneered programmatic AI optimization, automated analytics, and high-conversion e-commerce funnels for 50+ enterprise brand partners.</a:t>
              </a:r>
              <a:endParaRPr lang="en-US" sz="800" b="1" dirty="0"/>
            </a:p>
          </p:txBody>
        </p:sp>
        <p:sp>
          <p:nvSpPr>
            <p:cNvPr id="31" name="Shape 29"/>
            <p:cNvSpPr/>
            <p:nvPr/>
          </p:nvSpPr>
          <p:spPr>
            <a:xfrm>
              <a:off x="6496841" y="4023360"/>
              <a:ext cx="1097280" cy="411480"/>
            </a:xfrm>
            <a:prstGeom prst="roundRect">
              <a:avLst>
                <a:gd name="adj" fmla="val 44444"/>
              </a:avLst>
            </a:prstGeom>
            <a:solidFill>
              <a:srgbClr val="FFF0F0"/>
            </a:solidFill>
            <a:ln w="12700">
              <a:solidFill>
                <a:srgbClr val="FFE0E0"/>
              </a:solidFill>
              <a:prstDash val="solid"/>
            </a:ln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32" name="Text 30"/>
            <p:cNvSpPr/>
            <p:nvPr/>
          </p:nvSpPr>
          <p:spPr>
            <a:xfrm>
              <a:off x="6583680" y="4023360"/>
              <a:ext cx="109728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00" b="1" dirty="0">
                  <a:solidFill>
                    <a:srgbClr val="D42B2B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AI Transformation</a:t>
              </a:r>
              <a:endParaRPr lang="en-US" sz="800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EE16D31-5BEC-2035-E0EF-5748998C169F}"/>
              </a:ext>
            </a:extLst>
          </p:cNvPr>
          <p:cNvGrpSpPr/>
          <p:nvPr/>
        </p:nvGrpSpPr>
        <p:grpSpPr>
          <a:xfrm>
            <a:off x="137160" y="4562054"/>
            <a:ext cx="709863" cy="421426"/>
            <a:chOff x="137160" y="4885944"/>
            <a:chExt cx="1005840" cy="685800"/>
          </a:xfrm>
        </p:grpSpPr>
        <p:sp>
          <p:nvSpPr>
            <p:cNvPr id="33" name="Shape 31"/>
            <p:cNvSpPr/>
            <p:nvPr/>
          </p:nvSpPr>
          <p:spPr>
            <a:xfrm>
              <a:off x="137160" y="4885944"/>
              <a:ext cx="1005840" cy="685800"/>
            </a:xfrm>
            <a:prstGeom prst="roundRect">
              <a:avLst>
                <a:gd name="adj" fmla="val 13333"/>
              </a:avLst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4" name="Text 32"/>
            <p:cNvSpPr/>
            <p:nvPr/>
          </p:nvSpPr>
          <p:spPr>
            <a:xfrm>
              <a:off x="137160" y="4885944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2026</a:t>
              </a:r>
              <a:endParaRPr lang="en-US" sz="1400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3D1B1A0-0730-F770-E1AC-DBCD315DC5BE}"/>
              </a:ext>
            </a:extLst>
          </p:cNvPr>
          <p:cNvGrpSpPr/>
          <p:nvPr/>
        </p:nvGrpSpPr>
        <p:grpSpPr>
          <a:xfrm>
            <a:off x="987552" y="4519762"/>
            <a:ext cx="5504688" cy="548640"/>
            <a:chOff x="1280160" y="4754880"/>
            <a:chExt cx="6583680" cy="685800"/>
          </a:xfrm>
        </p:grpSpPr>
        <p:sp>
          <p:nvSpPr>
            <p:cNvPr id="35" name="Shape 33"/>
            <p:cNvSpPr/>
            <p:nvPr/>
          </p:nvSpPr>
          <p:spPr>
            <a:xfrm>
              <a:off x="1280160" y="4754880"/>
              <a:ext cx="6583680" cy="685800"/>
            </a:xfrm>
            <a:prstGeom prst="roundRect">
              <a:avLst>
                <a:gd name="adj" fmla="val 13333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36" name="Text 34"/>
            <p:cNvSpPr/>
            <p:nvPr/>
          </p:nvSpPr>
          <p:spPr>
            <a:xfrm>
              <a:off x="1463040" y="4828032"/>
              <a:ext cx="50292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Hyderabad's Premier Integrated Agency</a:t>
              </a:r>
              <a:endParaRPr lang="en-US" sz="1200" dirty="0"/>
            </a:p>
          </p:txBody>
        </p:sp>
        <p:sp>
          <p:nvSpPr>
            <p:cNvPr id="37" name="Text 35"/>
            <p:cNvSpPr/>
            <p:nvPr/>
          </p:nvSpPr>
          <p:spPr>
            <a:xfrm>
              <a:off x="1463040" y="5102352"/>
              <a:ext cx="502920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7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200+ campaigns executed across 15+ industries with 98% client retention rate. Trusted partner for startups to listed enterprises.</a:t>
              </a:r>
              <a:endParaRPr lang="en-US" sz="700" b="1" dirty="0"/>
            </a:p>
          </p:txBody>
        </p:sp>
        <p:sp>
          <p:nvSpPr>
            <p:cNvPr id="38" name="Shape 36"/>
            <p:cNvSpPr/>
            <p:nvPr/>
          </p:nvSpPr>
          <p:spPr>
            <a:xfrm>
              <a:off x="6583680" y="4892040"/>
              <a:ext cx="1097280" cy="411480"/>
            </a:xfrm>
            <a:prstGeom prst="roundRect">
              <a:avLst>
                <a:gd name="adj" fmla="val 44444"/>
              </a:avLst>
            </a:prstGeom>
            <a:solidFill>
              <a:srgbClr val="FFF0F0"/>
            </a:solidFill>
            <a:ln w="12700">
              <a:solidFill>
                <a:srgbClr val="FFE0E0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9" name="Text 37"/>
            <p:cNvSpPr/>
            <p:nvPr/>
          </p:nvSpPr>
          <p:spPr>
            <a:xfrm>
              <a:off x="6583680" y="4892040"/>
              <a:ext cx="109728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00" b="1" dirty="0">
                  <a:solidFill>
                    <a:srgbClr val="D42B2B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Present Day</a:t>
              </a:r>
              <a:endParaRPr lang="en-US" sz="800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56F56DB-5C9C-9946-E732-906E5ED0B3E6}"/>
              </a:ext>
            </a:extLst>
          </p:cNvPr>
          <p:cNvGrpSpPr/>
          <p:nvPr/>
        </p:nvGrpSpPr>
        <p:grpSpPr>
          <a:xfrm>
            <a:off x="6475931" y="1267250"/>
            <a:ext cx="2413245" cy="3607734"/>
            <a:chOff x="8778240" y="1828800"/>
            <a:chExt cx="2651760" cy="4033520"/>
          </a:xfrm>
        </p:grpSpPr>
        <p:sp>
          <p:nvSpPr>
            <p:cNvPr id="40" name="Shape 38"/>
            <p:cNvSpPr/>
            <p:nvPr/>
          </p:nvSpPr>
          <p:spPr>
            <a:xfrm>
              <a:off x="8778240" y="1828800"/>
              <a:ext cx="2651760" cy="868680"/>
            </a:xfrm>
            <a:prstGeom prst="roundRect">
              <a:avLst>
                <a:gd name="adj" fmla="val 12632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1" name="Shape 39"/>
            <p:cNvSpPr/>
            <p:nvPr/>
          </p:nvSpPr>
          <p:spPr>
            <a:xfrm>
              <a:off x="8778240" y="1828800"/>
              <a:ext cx="73152" cy="868680"/>
            </a:xfrm>
            <a:prstGeom prst="rect">
              <a:avLst/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2" name="Text 40"/>
            <p:cNvSpPr/>
            <p:nvPr/>
          </p:nvSpPr>
          <p:spPr>
            <a:xfrm>
              <a:off x="9052560" y="1920240"/>
              <a:ext cx="21945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10 Yrs</a:t>
              </a:r>
              <a:endParaRPr lang="en-US" sz="2000" dirty="0"/>
            </a:p>
          </p:txBody>
        </p:sp>
        <p:sp>
          <p:nvSpPr>
            <p:cNvPr id="43" name="Text 41"/>
            <p:cNvSpPr/>
            <p:nvPr/>
          </p:nvSpPr>
          <p:spPr>
            <a:xfrm>
              <a:off x="9052560" y="233172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PROVEN EXCELLENCE</a:t>
              </a:r>
              <a:endParaRPr lang="en-US" sz="900" dirty="0"/>
            </a:p>
          </p:txBody>
        </p:sp>
        <p:sp>
          <p:nvSpPr>
            <p:cNvPr id="44" name="Shape 42"/>
            <p:cNvSpPr/>
            <p:nvPr/>
          </p:nvSpPr>
          <p:spPr>
            <a:xfrm>
              <a:off x="8778240" y="2880360"/>
              <a:ext cx="2651760" cy="868680"/>
            </a:xfrm>
            <a:prstGeom prst="roundRect">
              <a:avLst>
                <a:gd name="adj" fmla="val 12632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5" name="Shape 43"/>
            <p:cNvSpPr/>
            <p:nvPr/>
          </p:nvSpPr>
          <p:spPr>
            <a:xfrm>
              <a:off x="8778240" y="2880360"/>
              <a:ext cx="73152" cy="868680"/>
            </a:xfrm>
            <a:prstGeom prst="rect">
              <a:avLst/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6" name="Text 44"/>
            <p:cNvSpPr/>
            <p:nvPr/>
          </p:nvSpPr>
          <p:spPr>
            <a:xfrm>
              <a:off x="9052560" y="2971800"/>
              <a:ext cx="21945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200+</a:t>
              </a:r>
              <a:endParaRPr lang="en-US" sz="2000" dirty="0"/>
            </a:p>
          </p:txBody>
        </p:sp>
        <p:sp>
          <p:nvSpPr>
            <p:cNvPr id="47" name="Text 45"/>
            <p:cNvSpPr/>
            <p:nvPr/>
          </p:nvSpPr>
          <p:spPr>
            <a:xfrm>
              <a:off x="9052560" y="338328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SUCCESSFUL LAUNCHES</a:t>
              </a:r>
              <a:endParaRPr lang="en-US" sz="900" dirty="0"/>
            </a:p>
          </p:txBody>
        </p:sp>
        <p:sp>
          <p:nvSpPr>
            <p:cNvPr id="48" name="Shape 46"/>
            <p:cNvSpPr/>
            <p:nvPr/>
          </p:nvSpPr>
          <p:spPr>
            <a:xfrm>
              <a:off x="8778240" y="3931920"/>
              <a:ext cx="2651760" cy="868680"/>
            </a:xfrm>
            <a:prstGeom prst="roundRect">
              <a:avLst>
                <a:gd name="adj" fmla="val 12632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49" name="Shape 47"/>
            <p:cNvSpPr/>
            <p:nvPr/>
          </p:nvSpPr>
          <p:spPr>
            <a:xfrm>
              <a:off x="8778240" y="3942080"/>
              <a:ext cx="73152" cy="868680"/>
            </a:xfrm>
            <a:prstGeom prst="rect">
              <a:avLst/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0" name="Text 48"/>
            <p:cNvSpPr/>
            <p:nvPr/>
          </p:nvSpPr>
          <p:spPr>
            <a:xfrm>
              <a:off x="9052560" y="4023360"/>
              <a:ext cx="21945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15+</a:t>
              </a:r>
              <a:endParaRPr lang="en-US" sz="2000" dirty="0"/>
            </a:p>
          </p:txBody>
        </p:sp>
        <p:sp>
          <p:nvSpPr>
            <p:cNvPr id="51" name="Text 49"/>
            <p:cNvSpPr/>
            <p:nvPr/>
          </p:nvSpPr>
          <p:spPr>
            <a:xfrm>
              <a:off x="9052560" y="443484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INDUSTRY VERTICALS</a:t>
              </a:r>
              <a:endParaRPr lang="en-US" sz="900" dirty="0"/>
            </a:p>
          </p:txBody>
        </p:sp>
        <p:sp>
          <p:nvSpPr>
            <p:cNvPr id="52" name="Shape 50"/>
            <p:cNvSpPr/>
            <p:nvPr/>
          </p:nvSpPr>
          <p:spPr>
            <a:xfrm>
              <a:off x="8778240" y="4983480"/>
              <a:ext cx="2651760" cy="868680"/>
            </a:xfrm>
            <a:prstGeom prst="roundRect">
              <a:avLst>
                <a:gd name="adj" fmla="val 12632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3" name="Shape 51"/>
            <p:cNvSpPr/>
            <p:nvPr/>
          </p:nvSpPr>
          <p:spPr>
            <a:xfrm>
              <a:off x="8778240" y="4993640"/>
              <a:ext cx="73152" cy="868680"/>
            </a:xfrm>
            <a:prstGeom prst="rect">
              <a:avLst/>
            </a:prstGeom>
            <a:solidFill>
              <a:srgbClr val="D42B2B"/>
            </a:solidFill>
            <a:ln w="12700">
              <a:solidFill>
                <a:srgbClr val="D42B2B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4" name="Text 52"/>
            <p:cNvSpPr/>
            <p:nvPr/>
          </p:nvSpPr>
          <p:spPr>
            <a:xfrm>
              <a:off x="9052560" y="5074920"/>
              <a:ext cx="2194560" cy="4114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98%</a:t>
              </a:r>
              <a:endParaRPr lang="en-US" sz="2000" dirty="0"/>
            </a:p>
          </p:txBody>
        </p:sp>
        <p:sp>
          <p:nvSpPr>
            <p:cNvPr id="55" name="Text 53"/>
            <p:cNvSpPr/>
            <p:nvPr/>
          </p:nvSpPr>
          <p:spPr>
            <a:xfrm>
              <a:off x="9052560" y="548640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CLIENT RETENTION</a:t>
              </a:r>
              <a:endParaRPr lang="en-US" sz="900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320040"/>
            <a:ext cx="50165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BRANDOMANIA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0" y="729863"/>
            <a:ext cx="605028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Sets Us Apart.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0" y="1195677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Six reasons market leaders choose us as their long-term growth partner.</a:t>
            </a:r>
            <a:endParaRPr lang="en-US" sz="120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7928410-22C4-5437-6269-DAB8038C0E9A}"/>
              </a:ext>
            </a:extLst>
          </p:cNvPr>
          <p:cNvGrpSpPr/>
          <p:nvPr/>
        </p:nvGrpSpPr>
        <p:grpSpPr>
          <a:xfrm>
            <a:off x="99060" y="1609145"/>
            <a:ext cx="8945880" cy="3200400"/>
            <a:chOff x="731520" y="1920240"/>
            <a:chExt cx="10652760" cy="4206240"/>
          </a:xfrm>
        </p:grpSpPr>
        <p:sp>
          <p:nvSpPr>
            <p:cNvPr id="5" name="Shape 3"/>
            <p:cNvSpPr/>
            <p:nvPr/>
          </p:nvSpPr>
          <p:spPr>
            <a:xfrm>
              <a:off x="731520" y="1920240"/>
              <a:ext cx="3429000" cy="2011680"/>
            </a:xfrm>
            <a:prstGeom prst="roundRect">
              <a:avLst>
                <a:gd name="adj" fmla="val 6818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 4"/>
            <p:cNvSpPr/>
            <p:nvPr/>
          </p:nvSpPr>
          <p:spPr>
            <a:xfrm>
              <a:off x="960120" y="2103120"/>
              <a:ext cx="54864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rgbClr val="000000"/>
                  </a:solidFill>
                </a:rPr>
                <a:t>🏗️</a:t>
              </a:r>
              <a:endParaRPr lang="en-US" sz="20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3291840" y="2103120"/>
              <a:ext cx="640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800" b="1" dirty="0">
                  <a:solidFill>
                    <a:srgbClr val="EEEEEE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01</a:t>
              </a:r>
              <a:endParaRPr lang="en-US" sz="18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960120" y="251460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Unified Ecosystem</a:t>
              </a:r>
              <a:endParaRPr lang="en-US" sz="14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960120" y="2926080"/>
              <a:ext cx="292608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35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Strategy, creative design, digital performance, and tech completely integrated under one roof. No friction, no diluted briefs.</a:t>
              </a:r>
              <a:endParaRPr lang="en-US" sz="900" b="1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4343400" y="1920240"/>
              <a:ext cx="3429000" cy="2011680"/>
            </a:xfrm>
            <a:prstGeom prst="roundRect">
              <a:avLst>
                <a:gd name="adj" fmla="val 6818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1" name="Text 9"/>
            <p:cNvSpPr/>
            <p:nvPr/>
          </p:nvSpPr>
          <p:spPr>
            <a:xfrm>
              <a:off x="4572000" y="2103120"/>
              <a:ext cx="54864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rgbClr val="000000"/>
                  </a:solidFill>
                </a:rPr>
                <a:t>🤖</a:t>
              </a:r>
              <a:endParaRPr lang="en-US" sz="20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6903720" y="2103120"/>
              <a:ext cx="640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800" b="1" dirty="0">
                  <a:solidFill>
                    <a:srgbClr val="EEEEEE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02</a:t>
              </a:r>
              <a:endParaRPr lang="en-US" sz="1800" dirty="0"/>
            </a:p>
          </p:txBody>
        </p:sp>
        <p:sp>
          <p:nvSpPr>
            <p:cNvPr id="13" name="Text 11"/>
            <p:cNvSpPr/>
            <p:nvPr/>
          </p:nvSpPr>
          <p:spPr>
            <a:xfrm>
              <a:off x="4572000" y="251460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AI-Augmented Execution</a:t>
              </a:r>
              <a:endParaRPr lang="en-US" sz="12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4572000" y="2926080"/>
              <a:ext cx="292608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35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We leverage predictive AI models to optimize media spends, target hyper-specific audiences, and lower customer acquisition costs.</a:t>
              </a:r>
              <a:endParaRPr lang="en-US" sz="900" b="1" dirty="0"/>
            </a:p>
          </p:txBody>
        </p:sp>
        <p:sp>
          <p:nvSpPr>
            <p:cNvPr id="15" name="Shape 13"/>
            <p:cNvSpPr/>
            <p:nvPr/>
          </p:nvSpPr>
          <p:spPr>
            <a:xfrm>
              <a:off x="7955280" y="1920240"/>
              <a:ext cx="3429000" cy="2011680"/>
            </a:xfrm>
            <a:prstGeom prst="roundRect">
              <a:avLst>
                <a:gd name="adj" fmla="val 6818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16" name="Text 14"/>
            <p:cNvSpPr/>
            <p:nvPr/>
          </p:nvSpPr>
          <p:spPr>
            <a:xfrm>
              <a:off x="8183880" y="2103120"/>
              <a:ext cx="54864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rgbClr val="000000"/>
                  </a:solidFill>
                </a:rPr>
                <a:t>📊</a:t>
              </a:r>
              <a:endParaRPr lang="en-US" sz="2000" dirty="0"/>
            </a:p>
          </p:txBody>
        </p:sp>
        <p:sp>
          <p:nvSpPr>
            <p:cNvPr id="17" name="Text 15"/>
            <p:cNvSpPr/>
            <p:nvPr/>
          </p:nvSpPr>
          <p:spPr>
            <a:xfrm>
              <a:off x="10515600" y="2103120"/>
              <a:ext cx="640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800" b="1" dirty="0">
                  <a:solidFill>
                    <a:srgbClr val="EEEEEE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03</a:t>
              </a:r>
              <a:endParaRPr lang="en-US" sz="18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8183880" y="251460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Data-Grounded Strategy</a:t>
              </a:r>
              <a:endParaRPr lang="en-US" sz="1200" dirty="0"/>
            </a:p>
          </p:txBody>
        </p:sp>
        <p:sp>
          <p:nvSpPr>
            <p:cNvPr id="19" name="Text 17"/>
            <p:cNvSpPr/>
            <p:nvPr/>
          </p:nvSpPr>
          <p:spPr>
            <a:xfrm>
              <a:off x="8183880" y="2926080"/>
              <a:ext cx="292608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35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Every creative concept and media plan is anchored in real customer behavioral research and verified market performance metrics.</a:t>
              </a:r>
              <a:endParaRPr lang="en-US" sz="900" b="1" dirty="0"/>
            </a:p>
          </p:txBody>
        </p:sp>
        <p:sp>
          <p:nvSpPr>
            <p:cNvPr id="20" name="Shape 18"/>
            <p:cNvSpPr/>
            <p:nvPr/>
          </p:nvSpPr>
          <p:spPr>
            <a:xfrm>
              <a:off x="731520" y="4114800"/>
              <a:ext cx="3429000" cy="2011680"/>
            </a:xfrm>
            <a:prstGeom prst="roundRect">
              <a:avLst>
                <a:gd name="adj" fmla="val 6818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1" name="Text 19"/>
            <p:cNvSpPr/>
            <p:nvPr/>
          </p:nvSpPr>
          <p:spPr>
            <a:xfrm>
              <a:off x="960120" y="4297680"/>
              <a:ext cx="54864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rgbClr val="000000"/>
                  </a:solidFill>
                </a:rPr>
                <a:t>🎨</a:t>
              </a:r>
              <a:endParaRPr lang="en-US" sz="2000" dirty="0"/>
            </a:p>
          </p:txBody>
        </p:sp>
        <p:sp>
          <p:nvSpPr>
            <p:cNvPr id="22" name="Text 20"/>
            <p:cNvSpPr/>
            <p:nvPr/>
          </p:nvSpPr>
          <p:spPr>
            <a:xfrm>
              <a:off x="3291840" y="4297680"/>
              <a:ext cx="640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800" b="1" dirty="0">
                  <a:solidFill>
                    <a:srgbClr val="EEEEEE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04</a:t>
              </a:r>
              <a:endParaRPr lang="en-US" sz="1800" dirty="0"/>
            </a:p>
          </p:txBody>
        </p:sp>
        <p:sp>
          <p:nvSpPr>
            <p:cNvPr id="23" name="Text 21"/>
            <p:cNvSpPr/>
            <p:nvPr/>
          </p:nvSpPr>
          <p:spPr>
            <a:xfrm>
              <a:off x="960120" y="470916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Category-Grade Creative</a:t>
              </a:r>
              <a:endParaRPr lang="en-US" sz="11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960120" y="5120640"/>
              <a:ext cx="292608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35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Award-winning visual identities, editorial design, and packaging systems crafted to command authority in competitive markets.</a:t>
              </a:r>
              <a:endParaRPr lang="en-US" sz="900" b="1" dirty="0"/>
            </a:p>
          </p:txBody>
        </p:sp>
        <p:sp>
          <p:nvSpPr>
            <p:cNvPr id="25" name="Shape 23"/>
            <p:cNvSpPr/>
            <p:nvPr/>
          </p:nvSpPr>
          <p:spPr>
            <a:xfrm>
              <a:off x="4343400" y="4114800"/>
              <a:ext cx="3429000" cy="2011680"/>
            </a:xfrm>
            <a:prstGeom prst="roundRect">
              <a:avLst>
                <a:gd name="adj" fmla="val 6818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26" name="Text 24"/>
            <p:cNvSpPr/>
            <p:nvPr/>
          </p:nvSpPr>
          <p:spPr>
            <a:xfrm>
              <a:off x="4572000" y="4297680"/>
              <a:ext cx="54864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rgbClr val="000000"/>
                  </a:solidFill>
                </a:rPr>
                <a:t>🌐</a:t>
              </a:r>
              <a:endParaRPr lang="en-US" sz="2000" dirty="0"/>
            </a:p>
          </p:txBody>
        </p:sp>
        <p:sp>
          <p:nvSpPr>
            <p:cNvPr id="27" name="Text 25"/>
            <p:cNvSpPr/>
            <p:nvPr/>
          </p:nvSpPr>
          <p:spPr>
            <a:xfrm>
              <a:off x="6903720" y="4297680"/>
              <a:ext cx="640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800" b="1" dirty="0">
                  <a:solidFill>
                    <a:srgbClr val="EEEEEE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05</a:t>
              </a:r>
              <a:endParaRPr lang="en-US" sz="1800" dirty="0"/>
            </a:p>
          </p:txBody>
        </p:sp>
        <p:sp>
          <p:nvSpPr>
            <p:cNvPr id="28" name="Text 26"/>
            <p:cNvSpPr/>
            <p:nvPr/>
          </p:nvSpPr>
          <p:spPr>
            <a:xfrm>
              <a:off x="4572000" y="470916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Cross-Sector Mastery</a:t>
              </a:r>
              <a:endParaRPr lang="en-US" sz="1200" dirty="0"/>
            </a:p>
          </p:txBody>
        </p:sp>
        <p:sp>
          <p:nvSpPr>
            <p:cNvPr id="29" name="Text 27"/>
            <p:cNvSpPr/>
            <p:nvPr/>
          </p:nvSpPr>
          <p:spPr>
            <a:xfrm>
              <a:off x="4572000" y="5120640"/>
              <a:ext cx="292608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35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Deep domain expertise across retail FMCG, healthcare, automotive, real estate, manufacturing, infrastructure, and technology.</a:t>
              </a:r>
              <a:endParaRPr lang="en-US" sz="900" b="1" dirty="0"/>
            </a:p>
          </p:txBody>
        </p:sp>
        <p:sp>
          <p:nvSpPr>
            <p:cNvPr id="30" name="Shape 28"/>
            <p:cNvSpPr/>
            <p:nvPr/>
          </p:nvSpPr>
          <p:spPr>
            <a:xfrm>
              <a:off x="7955280" y="4114800"/>
              <a:ext cx="3429000" cy="2011680"/>
            </a:xfrm>
            <a:prstGeom prst="roundRect">
              <a:avLst>
                <a:gd name="adj" fmla="val 6818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31" name="Text 29"/>
            <p:cNvSpPr/>
            <p:nvPr/>
          </p:nvSpPr>
          <p:spPr>
            <a:xfrm>
              <a:off x="8183880" y="4297680"/>
              <a:ext cx="54864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dirty="0">
                  <a:solidFill>
                    <a:srgbClr val="000000"/>
                  </a:solidFill>
                </a:rPr>
                <a:t>🤝</a:t>
              </a:r>
              <a:endParaRPr lang="en-US" sz="2000" dirty="0"/>
            </a:p>
          </p:txBody>
        </p:sp>
        <p:sp>
          <p:nvSpPr>
            <p:cNvPr id="32" name="Text 30"/>
            <p:cNvSpPr/>
            <p:nvPr/>
          </p:nvSpPr>
          <p:spPr>
            <a:xfrm>
              <a:off x="10515600" y="4297680"/>
              <a:ext cx="640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800" b="1" dirty="0">
                  <a:solidFill>
                    <a:srgbClr val="EEEEEE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06</a:t>
              </a:r>
              <a:endParaRPr lang="en-US" sz="1800" dirty="0"/>
            </a:p>
          </p:txBody>
        </p:sp>
        <p:sp>
          <p:nvSpPr>
            <p:cNvPr id="33" name="Text 31"/>
            <p:cNvSpPr/>
            <p:nvPr/>
          </p:nvSpPr>
          <p:spPr>
            <a:xfrm>
              <a:off x="8183880" y="470916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True Growth Partnership</a:t>
              </a:r>
              <a:endParaRPr lang="en-US" sz="1200" dirty="0"/>
            </a:p>
          </p:txBody>
        </p:sp>
        <p:sp>
          <p:nvSpPr>
            <p:cNvPr id="34" name="Text 32"/>
            <p:cNvSpPr/>
            <p:nvPr/>
          </p:nvSpPr>
          <p:spPr>
            <a:xfrm>
              <a:off x="8183880" y="5120640"/>
              <a:ext cx="2926080" cy="8686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lnSpc>
                  <a:spcPct val="135000"/>
                </a:lnSpc>
                <a:buNone/>
              </a:pPr>
              <a:r>
                <a:rPr lang="en-US" sz="90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We act as your dedicated growth team with direct accountability to commercial revenue milestones, not just vanity impressions.</a:t>
              </a:r>
              <a:endParaRPr lang="en-US" sz="900" b="1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4620" y="18288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SELECTED PORTFOLIO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34620" y="457200"/>
            <a:ext cx="10515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Brands We've Transformed.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4620" y="105156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Proven impact across major commercial enterprises.</a:t>
            </a:r>
            <a:endParaRPr lang="en-US" sz="12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B263C232-5156-CA61-C1D2-7CB2AD68A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5900"/>
            <a:ext cx="9144000" cy="36157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7320" y="137160"/>
            <a:ext cx="655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DEEP DIVES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147320" y="411480"/>
            <a:ext cx="75361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Strategic Transformation in Action.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47320" y="1005840"/>
            <a:ext cx="75361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closer look at how we solve complex commercial brand challenges.</a:t>
            </a:r>
            <a:endParaRPr lang="en-US" sz="1200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7D126E7-8488-EBAF-DD4C-ED68B9353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0" y="1440181"/>
            <a:ext cx="8216900" cy="34092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313B9A-D914-C41B-4165-C552EB3C7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1522585"/>
            <a:ext cx="7950200" cy="3348170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F835AD60-7586-58CB-F82C-746BA34318F5}"/>
              </a:ext>
            </a:extLst>
          </p:cNvPr>
          <p:cNvSpPr/>
          <p:nvPr/>
        </p:nvSpPr>
        <p:spPr>
          <a:xfrm>
            <a:off x="198120" y="32004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SHOWCASE</a:t>
            </a:r>
            <a:endParaRPr lang="en-US" sz="1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B43F2A8E-C3BB-1343-8426-31126B294BB4}"/>
              </a:ext>
            </a:extLst>
          </p:cNvPr>
          <p:cNvSpPr/>
          <p:nvPr/>
        </p:nvSpPr>
        <p:spPr>
          <a:xfrm>
            <a:off x="198120" y="594360"/>
            <a:ext cx="10515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Craft in Every Pixel.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168209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520" y="30988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2B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CLIENT PARTNERSHIPS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6520" y="584200"/>
            <a:ext cx="10515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4141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Trusted Brands Across Sectors.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96520" y="1178560"/>
            <a:ext cx="10515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partner with listed healthcare leaders, FMCG brands, infrastructure consultants, and luxury developers.</a:t>
            </a:r>
            <a:endParaRPr lang="en-US" sz="1200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48A5A6F-0891-85D3-020F-7A8CAD927792}"/>
              </a:ext>
            </a:extLst>
          </p:cNvPr>
          <p:cNvGrpSpPr/>
          <p:nvPr/>
        </p:nvGrpSpPr>
        <p:grpSpPr>
          <a:xfrm>
            <a:off x="215380" y="1498600"/>
            <a:ext cx="8832099" cy="3230404"/>
            <a:chOff x="731520" y="1874520"/>
            <a:chExt cx="10744200" cy="4389120"/>
          </a:xfrm>
        </p:grpSpPr>
        <p:sp>
          <p:nvSpPr>
            <p:cNvPr id="39" name="Shape 3"/>
            <p:cNvSpPr/>
            <p:nvPr/>
          </p:nvSpPr>
          <p:spPr>
            <a:xfrm>
              <a:off x="731520" y="187452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40" name="Image 0" descr="C:\Users\RameshBabu\Desktop\deck_assets\ratnadeep_logo_rebrand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05840" y="2011680"/>
              <a:ext cx="2011680" cy="777240"/>
            </a:xfrm>
            <a:prstGeom prst="rect">
              <a:avLst/>
            </a:prstGeom>
          </p:spPr>
        </p:pic>
        <p:sp>
          <p:nvSpPr>
            <p:cNvPr id="41" name="Shape 4"/>
            <p:cNvSpPr/>
            <p:nvPr/>
          </p:nvSpPr>
          <p:spPr>
            <a:xfrm>
              <a:off x="3429000" y="187452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42" name="Image 1" descr="C:\Users\RameshBabu\Desktop\deck_assets\medplusmart_logo.png"/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703320" y="2011680"/>
              <a:ext cx="2011680" cy="777240"/>
            </a:xfrm>
            <a:prstGeom prst="rect">
              <a:avLst/>
            </a:prstGeom>
          </p:spPr>
        </p:pic>
        <p:sp>
          <p:nvSpPr>
            <p:cNvPr id="43" name="Shape 5"/>
            <p:cNvSpPr/>
            <p:nvPr/>
          </p:nvSpPr>
          <p:spPr>
            <a:xfrm>
              <a:off x="6126480" y="187452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44" name="Image 2" descr="C:\Users\RameshBabu\Desktop\deck_assets\national_mart_logo.jpg"/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6400800" y="2011680"/>
              <a:ext cx="2011680" cy="777240"/>
            </a:xfrm>
            <a:prstGeom prst="rect">
              <a:avLst/>
            </a:prstGeom>
          </p:spPr>
        </p:pic>
        <p:sp>
          <p:nvSpPr>
            <p:cNvPr id="45" name="Shape 6"/>
            <p:cNvSpPr/>
            <p:nvPr/>
          </p:nvSpPr>
          <p:spPr>
            <a:xfrm>
              <a:off x="8823960" y="187452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46" name="Image 3" descr="C:\Users\RameshBabu\Desktop\deck_assets\kynzo_logo_red.jpg"/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9098280" y="2011680"/>
              <a:ext cx="2011680" cy="777240"/>
            </a:xfrm>
            <a:prstGeom prst="rect">
              <a:avLst/>
            </a:prstGeom>
          </p:spPr>
        </p:pic>
        <p:sp>
          <p:nvSpPr>
            <p:cNvPr id="47" name="Shape 7"/>
            <p:cNvSpPr/>
            <p:nvPr/>
          </p:nvSpPr>
          <p:spPr>
            <a:xfrm>
              <a:off x="731520" y="310896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48" name="Image 4" descr="C:\Users\RameshBabu\Desktop\deck_assets\tovo_logo.jpg"/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005840" y="3246120"/>
              <a:ext cx="2011680" cy="777240"/>
            </a:xfrm>
            <a:prstGeom prst="rect">
              <a:avLst/>
            </a:prstGeom>
          </p:spPr>
        </p:pic>
        <p:sp>
          <p:nvSpPr>
            <p:cNvPr id="49" name="Shape 8"/>
            <p:cNvSpPr/>
            <p:nvPr/>
          </p:nvSpPr>
          <p:spPr>
            <a:xfrm>
              <a:off x="3429000" y="310896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pic>
          <p:nvPicPr>
            <p:cNvPr id="50" name="Image 5" descr="C:\Users\RameshBabu\Desktop\deck_assets\youkraft_logo.jpg"/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3703320" y="3246120"/>
              <a:ext cx="2011680" cy="777240"/>
            </a:xfrm>
            <a:prstGeom prst="rect">
              <a:avLst/>
            </a:prstGeom>
          </p:spPr>
        </p:pic>
        <p:sp>
          <p:nvSpPr>
            <p:cNvPr id="51" name="Shape 9"/>
            <p:cNvSpPr/>
            <p:nvPr/>
          </p:nvSpPr>
          <p:spPr>
            <a:xfrm>
              <a:off x="6126480" y="310896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2" name="Text 10"/>
            <p:cNvSpPr/>
            <p:nvPr/>
          </p:nvSpPr>
          <p:spPr>
            <a:xfrm>
              <a:off x="6309360" y="3337560"/>
              <a:ext cx="21945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BARSYL</a:t>
              </a:r>
              <a:endParaRPr lang="en-US" sz="1300" dirty="0"/>
            </a:p>
          </p:txBody>
        </p:sp>
        <p:sp>
          <p:nvSpPr>
            <p:cNvPr id="53" name="Text 11"/>
            <p:cNvSpPr/>
            <p:nvPr/>
          </p:nvSpPr>
          <p:spPr>
            <a:xfrm>
              <a:off x="6309360" y="370332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RAIL ENGINEERING</a:t>
              </a:r>
              <a:endParaRPr lang="en-US" sz="850" dirty="0"/>
            </a:p>
          </p:txBody>
        </p:sp>
        <p:sp>
          <p:nvSpPr>
            <p:cNvPr id="54" name="Shape 12"/>
            <p:cNvSpPr/>
            <p:nvPr/>
          </p:nvSpPr>
          <p:spPr>
            <a:xfrm>
              <a:off x="8823960" y="310896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5" name="Text 13"/>
            <p:cNvSpPr/>
            <p:nvPr/>
          </p:nvSpPr>
          <p:spPr>
            <a:xfrm>
              <a:off x="9006840" y="3337560"/>
              <a:ext cx="21945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The Botanika</a:t>
              </a:r>
              <a:endParaRPr lang="en-US" sz="1300" dirty="0"/>
            </a:p>
          </p:txBody>
        </p:sp>
        <p:sp>
          <p:nvSpPr>
            <p:cNvPr id="56" name="Text 14"/>
            <p:cNvSpPr/>
            <p:nvPr/>
          </p:nvSpPr>
          <p:spPr>
            <a:xfrm>
              <a:off x="9006840" y="370332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LUXURY REAL ESTATE</a:t>
              </a:r>
              <a:endParaRPr lang="en-US" sz="850" dirty="0"/>
            </a:p>
          </p:txBody>
        </p:sp>
        <p:sp>
          <p:nvSpPr>
            <p:cNvPr id="57" name="Shape 15"/>
            <p:cNvSpPr/>
            <p:nvPr/>
          </p:nvSpPr>
          <p:spPr>
            <a:xfrm>
              <a:off x="731520" y="434340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58" name="Text 16"/>
            <p:cNvSpPr/>
            <p:nvPr/>
          </p:nvSpPr>
          <p:spPr>
            <a:xfrm>
              <a:off x="914400" y="4572000"/>
              <a:ext cx="21945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Maruti Ispat</a:t>
              </a:r>
              <a:endParaRPr lang="en-US" sz="1300" dirty="0"/>
            </a:p>
          </p:txBody>
        </p:sp>
        <p:sp>
          <p:nvSpPr>
            <p:cNvPr id="59" name="Text 17"/>
            <p:cNvSpPr/>
            <p:nvPr/>
          </p:nvSpPr>
          <p:spPr>
            <a:xfrm>
              <a:off x="914400" y="493776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STEEL &amp; POWER</a:t>
              </a:r>
              <a:endParaRPr lang="en-US" sz="850" dirty="0"/>
            </a:p>
          </p:txBody>
        </p:sp>
        <p:sp>
          <p:nvSpPr>
            <p:cNvPr id="60" name="Shape 18"/>
            <p:cNvSpPr/>
            <p:nvPr/>
          </p:nvSpPr>
          <p:spPr>
            <a:xfrm>
              <a:off x="3429000" y="434340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61" name="Text 19"/>
            <p:cNvSpPr/>
            <p:nvPr/>
          </p:nvSpPr>
          <p:spPr>
            <a:xfrm>
              <a:off x="3611880" y="4572000"/>
              <a:ext cx="21945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GP Agarwal Group</a:t>
              </a:r>
              <a:endParaRPr lang="en-US" sz="1300" dirty="0"/>
            </a:p>
          </p:txBody>
        </p:sp>
        <p:sp>
          <p:nvSpPr>
            <p:cNvPr id="62" name="Text 20"/>
            <p:cNvSpPr/>
            <p:nvPr/>
          </p:nvSpPr>
          <p:spPr>
            <a:xfrm>
              <a:off x="3611880" y="493776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CONGLOMERATE</a:t>
              </a:r>
              <a:endParaRPr lang="en-US" sz="850" dirty="0"/>
            </a:p>
          </p:txBody>
        </p:sp>
        <p:sp>
          <p:nvSpPr>
            <p:cNvPr id="63" name="Shape 21"/>
            <p:cNvSpPr/>
            <p:nvPr/>
          </p:nvSpPr>
          <p:spPr>
            <a:xfrm>
              <a:off x="6126480" y="434340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64" name="Text 22"/>
            <p:cNvSpPr/>
            <p:nvPr/>
          </p:nvSpPr>
          <p:spPr>
            <a:xfrm>
              <a:off x="6309360" y="4572000"/>
              <a:ext cx="21945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Lusso Italia</a:t>
              </a:r>
              <a:endParaRPr lang="en-US" sz="1300" dirty="0"/>
            </a:p>
          </p:txBody>
        </p:sp>
        <p:sp>
          <p:nvSpPr>
            <p:cNvPr id="65" name="Text 23"/>
            <p:cNvSpPr/>
            <p:nvPr/>
          </p:nvSpPr>
          <p:spPr>
            <a:xfrm>
              <a:off x="6309360" y="493776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LUXURY FURNITURE</a:t>
              </a:r>
              <a:endParaRPr lang="en-US" sz="850" dirty="0"/>
            </a:p>
          </p:txBody>
        </p:sp>
        <p:sp>
          <p:nvSpPr>
            <p:cNvPr id="66" name="Shape 24"/>
            <p:cNvSpPr/>
            <p:nvPr/>
          </p:nvSpPr>
          <p:spPr>
            <a:xfrm>
              <a:off x="8823960" y="4343400"/>
              <a:ext cx="2560320" cy="1051560"/>
            </a:xfrm>
            <a:prstGeom prst="roundRect">
              <a:avLst>
                <a:gd name="adj" fmla="val 10435"/>
              </a:avLst>
            </a:prstGeom>
            <a:solidFill>
              <a:srgbClr val="FFFFFF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67" name="Text 25"/>
            <p:cNvSpPr/>
            <p:nvPr/>
          </p:nvSpPr>
          <p:spPr>
            <a:xfrm>
              <a:off x="9006840" y="4572000"/>
              <a:ext cx="21945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30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Sunshine Hospitals</a:t>
              </a:r>
              <a:endParaRPr lang="en-US" sz="1300" dirty="0"/>
            </a:p>
          </p:txBody>
        </p:sp>
        <p:sp>
          <p:nvSpPr>
            <p:cNvPr id="68" name="Text 26"/>
            <p:cNvSpPr/>
            <p:nvPr/>
          </p:nvSpPr>
          <p:spPr>
            <a:xfrm>
              <a:off x="9006840" y="4937760"/>
              <a:ext cx="21945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b="1" dirty="0">
                  <a:solidFill>
                    <a:srgbClr val="666666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HEALTHCARE NETWORK</a:t>
              </a:r>
              <a:endParaRPr lang="en-US" sz="850" dirty="0"/>
            </a:p>
          </p:txBody>
        </p:sp>
        <p:sp>
          <p:nvSpPr>
            <p:cNvPr id="69" name="Shape 27"/>
            <p:cNvSpPr/>
            <p:nvPr/>
          </p:nvSpPr>
          <p:spPr>
            <a:xfrm>
              <a:off x="731520" y="5715000"/>
              <a:ext cx="10744200" cy="548640"/>
            </a:xfrm>
            <a:prstGeom prst="roundRect">
              <a:avLst>
                <a:gd name="adj" fmla="val 13333"/>
              </a:avLst>
            </a:prstGeom>
            <a:solidFill>
              <a:srgbClr val="F5F4F1"/>
            </a:solidFill>
            <a:ln w="12700">
              <a:solidFill>
                <a:srgbClr val="E5E3DC"/>
              </a:solidFill>
              <a:prstDash val="solid"/>
            </a:ln>
          </p:spPr>
          <p:txBody>
            <a:bodyPr/>
            <a:lstStyle/>
            <a:p>
              <a:endParaRPr lang="en-IN"/>
            </a:p>
          </p:txBody>
        </p:sp>
        <p:sp>
          <p:nvSpPr>
            <p:cNvPr id="70" name="Text 28"/>
            <p:cNvSpPr/>
            <p:nvPr/>
          </p:nvSpPr>
          <p:spPr>
            <a:xfrm>
              <a:off x="822960" y="5715000"/>
              <a:ext cx="1056132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141414"/>
                  </a:solidFill>
                  <a:latin typeface="Montserrat" pitchFamily="34" charset="0"/>
                  <a:ea typeface="Montserrat" pitchFamily="34" charset="-122"/>
                  <a:cs typeface="Montserrat" pitchFamily="34" charset="-120"/>
                </a:rPr>
                <a:t>EXPERTISE ACROSS: 🛒 FMCG &amp; Retail  ·  ⚕️ Healthcare  ·  🏢 Real Estate  ·  🏭 Manufacturing  ·  🍔 Food &amp; Beverage  ·  🚂 Rail Infrastructure  ·  💻 Tech &amp; SaaS</a:t>
              </a:r>
              <a:endParaRPr lang="en-US" sz="95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1080</Words>
  <Application>Microsoft Office PowerPoint</Application>
  <PresentationFormat>On-screen Show (16:9)</PresentationFormat>
  <Paragraphs>194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Babu</cp:lastModifiedBy>
  <cp:revision>4</cp:revision>
  <dcterms:created xsi:type="dcterms:W3CDTF">2026-09-02T07:39:26Z</dcterms:created>
  <dcterms:modified xsi:type="dcterms:W3CDTF">2026-09-08T05:38:15Z</dcterms:modified>
</cp:coreProperties>
</file>